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0" r:id="rId6"/>
    <p:sldId id="260" r:id="rId7"/>
    <p:sldId id="271" r:id="rId8"/>
    <p:sldId id="272" r:id="rId9"/>
    <p:sldId id="273" r:id="rId10"/>
    <p:sldId id="274" r:id="rId11"/>
    <p:sldId id="275" r:id="rId12"/>
    <p:sldId id="276" r:id="rId13"/>
    <p:sldId id="277" r:id="rId14"/>
    <p:sldId id="278" r:id="rId15"/>
    <p:sldId id="261" r:id="rId16"/>
    <p:sldId id="262" r:id="rId17"/>
    <p:sldId id="263" r:id="rId18"/>
    <p:sldId id="264" r:id="rId19"/>
    <p:sldId id="279" r:id="rId20"/>
    <p:sldId id="26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91" y="1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C0AFC81-68E8-4C50-94A9-A686427BD366}" type="datetimeFigureOut">
              <a:rPr lang="ru-RU" smtClean="0"/>
              <a:t>05.10.2020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2356928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0AFC81-68E8-4C50-94A9-A686427BD366}" type="datetimeFigureOut">
              <a:rPr lang="ru-RU" smtClean="0"/>
              <a:t>05.10.2020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3740048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0AFC81-68E8-4C50-94A9-A686427BD366}" type="datetimeFigureOut">
              <a:rPr lang="ru-RU" smtClean="0"/>
              <a:t>05.10.2020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378755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C0AFC81-68E8-4C50-94A9-A686427BD366}" type="datetimeFigureOut">
              <a:rPr lang="ru-RU" smtClean="0"/>
              <a:t>05.10.2020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2789422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C0AFC81-68E8-4C50-94A9-A686427BD366}" type="datetimeFigureOut">
              <a:rPr lang="ru-RU" smtClean="0"/>
              <a:t>05.10.2020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628767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C0AFC81-68E8-4C50-94A9-A686427BD366}" type="datetimeFigureOut">
              <a:rPr lang="ru-RU" smtClean="0"/>
              <a:t>05.10.2020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1385222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C0AFC81-68E8-4C50-94A9-A686427BD366}" type="datetimeFigureOut">
              <a:rPr lang="ru-RU" smtClean="0"/>
              <a:t>05.10.2020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2126169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C0AFC81-68E8-4C50-94A9-A686427BD366}" type="datetimeFigureOut">
              <a:rPr lang="ru-RU" smtClean="0"/>
              <a:t>05.10.2020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152754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C0AFC81-68E8-4C50-94A9-A686427BD366}" type="datetimeFigureOut">
              <a:rPr lang="ru-RU" smtClean="0"/>
              <a:t>05.10.2020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2947555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C0AFC81-68E8-4C50-94A9-A686427BD366}" type="datetimeFigureOut">
              <a:rPr lang="ru-RU" smtClean="0"/>
              <a:t>05.10.2020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936284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0C0AFC81-68E8-4C50-94A9-A686427BD366}" type="datetimeFigureOut">
              <a:rPr lang="ru-RU" smtClean="0"/>
              <a:t>05.10.2020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FDE4ED0-E36D-4B38-96BD-D2C3E9770502}" type="slidenum">
              <a:rPr lang="ru-RU" smtClean="0"/>
              <a:t>‹#›</a:t>
            </a:fld>
            <a:endParaRPr lang="ru-RU"/>
          </a:p>
        </p:txBody>
      </p:sp>
    </p:spTree>
    <p:extLst>
      <p:ext uri="{BB962C8B-B14F-4D97-AF65-F5344CB8AC3E}">
        <p14:creationId xmlns:p14="http://schemas.microsoft.com/office/powerpoint/2010/main" val="995277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0AFC81-68E8-4C50-94A9-A686427BD366}" type="datetimeFigureOut">
              <a:rPr lang="ru-RU" smtClean="0"/>
              <a:t>05.10.2020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E4ED0-E36D-4B38-96BD-D2C3E9770502}" type="slidenum">
              <a:rPr lang="ru-RU" smtClean="0"/>
              <a:t>‹#›</a:t>
            </a:fld>
            <a:endParaRPr lang="ru-RU"/>
          </a:p>
        </p:txBody>
      </p:sp>
    </p:spTree>
    <p:extLst>
      <p:ext uri="{BB962C8B-B14F-4D97-AF65-F5344CB8AC3E}">
        <p14:creationId xmlns:p14="http://schemas.microsoft.com/office/powerpoint/2010/main" val="1890903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641537"/>
          </a:xfrm>
        </p:spPr>
        <p:txBody>
          <a:bodyPr/>
          <a:lstStyle/>
          <a:p>
            <a:pPr algn="ctr"/>
            <a:r>
              <a:rPr lang="kk-KZ" dirty="0" smtClean="0">
                <a:solidFill>
                  <a:srgbClr val="00B0F0"/>
                </a:solidFill>
                <a:latin typeface="Times New Roman" panose="02020603050405020304" pitchFamily="18" charset="0"/>
                <a:cs typeface="Times New Roman" panose="02020603050405020304" pitchFamily="18" charset="0"/>
              </a:rPr>
              <a:t>4-дәріс</a:t>
            </a: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solidFill>
                  <a:srgbClr val="002060"/>
                </a:solidFill>
                <a:latin typeface="Times New Roman" panose="02020603050405020304" pitchFamily="18" charset="0"/>
                <a:cs typeface="Times New Roman" panose="02020603050405020304" pitchFamily="18" charset="0"/>
              </a:rPr>
              <a:t>Мәтіндегі </a:t>
            </a:r>
            <a:r>
              <a:rPr lang="kk-KZ" dirty="0">
                <a:solidFill>
                  <a:srgbClr val="002060"/>
                </a:solidFill>
                <a:latin typeface="Times New Roman" panose="02020603050405020304" pitchFamily="18" charset="0"/>
                <a:cs typeface="Times New Roman" panose="02020603050405020304" pitchFamily="18" charset="0"/>
              </a:rPr>
              <a:t>бүтіндік пен </a:t>
            </a:r>
            <a:r>
              <a:rPr lang="kk-KZ" dirty="0" smtClean="0">
                <a:solidFill>
                  <a:srgbClr val="002060"/>
                </a:solidFill>
                <a:latin typeface="Times New Roman" panose="02020603050405020304" pitchFamily="18" charset="0"/>
                <a:cs typeface="Times New Roman" panose="02020603050405020304" pitchFamily="18" charset="0"/>
              </a:rPr>
              <a:t>мақсаттылық</a:t>
            </a:r>
            <a:br>
              <a:rPr lang="kk-KZ" dirty="0" smtClean="0">
                <a:solidFill>
                  <a:srgbClr val="002060"/>
                </a:solidFill>
                <a:latin typeface="Times New Roman" panose="02020603050405020304" pitchFamily="18" charset="0"/>
                <a:cs typeface="Times New Roman" panose="02020603050405020304" pitchFamily="18" charset="0"/>
              </a:rPr>
            </a:br>
            <a:r>
              <a:rPr lang="kk-KZ" dirty="0" smtClean="0">
                <a:solidFill>
                  <a:srgbClr val="002060"/>
                </a:solidFill>
                <a:latin typeface="Times New Roman" panose="02020603050405020304" pitchFamily="18" charset="0"/>
                <a:cs typeface="Times New Roman" panose="02020603050405020304" pitchFamily="18" charset="0"/>
              </a:rPr>
              <a:t/>
            </a:r>
            <a:br>
              <a:rPr lang="kk-KZ" dirty="0" smtClean="0">
                <a:solidFill>
                  <a:srgbClr val="002060"/>
                </a:solidFill>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t>
            </a:r>
            <a:r>
              <a:rPr lang="kk-KZ" sz="2400" dirty="0" smtClean="0">
                <a:solidFill>
                  <a:srgbClr val="00B0F0"/>
                </a:solidFill>
                <a:latin typeface="Times New Roman" panose="02020603050405020304" pitchFamily="18" charset="0"/>
                <a:cs typeface="Times New Roman" panose="02020603050405020304" pitchFamily="18" charset="0"/>
              </a:rPr>
              <a:t>профессор Анар Бекмырзақызы Салқынбай </a:t>
            </a:r>
            <a:endParaRPr lang="ru-RU" sz="2400" dirty="0">
              <a:solidFill>
                <a:srgbClr val="00B0F0"/>
              </a:solidFill>
              <a:latin typeface="Times New Roman" panose="02020603050405020304" pitchFamily="18" charset="0"/>
              <a:cs typeface="Times New Roman" panose="02020603050405020304" pitchFamily="18" charset="0"/>
            </a:endParaRPr>
          </a:p>
        </p:txBody>
      </p:sp>
      <p:sp>
        <p:nvSpPr>
          <p:cNvPr id="3" name="AutoShape 2" descr="Ою ойып өрнек салам десеңіз... - Технология - Bilim - 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6" name="Рисунок 5"/>
          <p:cNvPicPr>
            <a:picLocks noChangeAspect="1"/>
          </p:cNvPicPr>
          <p:nvPr/>
        </p:nvPicPr>
        <p:blipFill>
          <a:blip r:embed="rId2"/>
          <a:stretch>
            <a:fillRect/>
          </a:stretch>
        </p:blipFill>
        <p:spPr>
          <a:xfrm>
            <a:off x="8213835" y="365125"/>
            <a:ext cx="2979682" cy="2378075"/>
          </a:xfrm>
          <a:prstGeom prst="rect">
            <a:avLst/>
          </a:prstGeom>
        </p:spPr>
      </p:pic>
    </p:spTree>
    <p:extLst>
      <p:ext uri="{BB962C8B-B14F-4D97-AF65-F5344CB8AC3E}">
        <p14:creationId xmlns:p14="http://schemas.microsoft.com/office/powerpoint/2010/main" val="2967779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Мәтін </a:t>
            </a:r>
            <a:r>
              <a:rPr lang="kk-KZ" dirty="0">
                <a:latin typeface="Times New Roman" panose="02020603050405020304" pitchFamily="18" charset="0"/>
                <a:cs typeface="Times New Roman" panose="02020603050405020304" pitchFamily="18" charset="0"/>
              </a:rPr>
              <a:t>бүтіндігі тәсілі мәтіннің ішкі </a:t>
            </a:r>
            <a:r>
              <a:rPr lang="kk-KZ" dirty="0" err="1">
                <a:latin typeface="Times New Roman" panose="02020603050405020304" pitchFamily="18" charset="0"/>
                <a:cs typeface="Times New Roman" panose="02020603050405020304" pitchFamily="18" charset="0"/>
              </a:rPr>
              <a:t>құрылымдық-мәндік</a:t>
            </a:r>
            <a:r>
              <a:rPr lang="kk-KZ" dirty="0">
                <a:latin typeface="Times New Roman" panose="02020603050405020304" pitchFamily="18" charset="0"/>
                <a:cs typeface="Times New Roman" panose="02020603050405020304" pitchFamily="18" charset="0"/>
              </a:rPr>
              <a:t> бүтіндігін анықтаумен байланысты. </a:t>
            </a: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Мәтін </a:t>
            </a:r>
            <a:r>
              <a:rPr lang="kk-KZ" dirty="0">
                <a:latin typeface="Times New Roman" panose="02020603050405020304" pitchFamily="18" charset="0"/>
                <a:cs typeface="Times New Roman" panose="02020603050405020304" pitchFamily="18" charset="0"/>
              </a:rPr>
              <a:t>бүтіндігі тәсілі мәтінді нәтижелі бірлік және шығармашылық қызметтің нәтижесі, аяқталған бүтін нысан ретінде </a:t>
            </a:r>
            <a:r>
              <a:rPr lang="kk-KZ" dirty="0" smtClean="0">
                <a:latin typeface="Times New Roman" panose="02020603050405020304" pitchFamily="18" charset="0"/>
                <a:cs typeface="Times New Roman" panose="02020603050405020304" pitchFamily="18" charset="0"/>
              </a:rPr>
              <a:t>қарастырады.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671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a:r>
            <a:br>
              <a:rPr lang="kk-KZ" dirty="0" smtClean="0">
                <a:effectLst/>
                <a:latin typeface="Times New Roman" panose="02020603050405020304" pitchFamily="18" charset="0"/>
                <a:ea typeface="Calibri" panose="020F0502020204030204" pitchFamily="34" charset="0"/>
                <a:cs typeface="Times New Roman" panose="02020603050405020304" pitchFamily="18" charset="0"/>
              </a:rPr>
            </a:br>
            <a:r>
              <a:rPr lang="kk-KZ" dirty="0">
                <a:latin typeface="Times New Roman" panose="02020603050405020304" pitchFamily="18" charset="0"/>
                <a:ea typeface="Calibri" panose="020F0502020204030204" pitchFamily="34" charset="0"/>
                <a:cs typeface="Times New Roman" panose="02020603050405020304" pitchFamily="18" charset="0"/>
              </a:rPr>
              <a:t/>
            </a:r>
            <a:br>
              <a:rPr lang="kk-KZ" dirty="0">
                <a:latin typeface="Times New Roman" panose="02020603050405020304" pitchFamily="18" charset="0"/>
                <a:ea typeface="Calibri" panose="020F0502020204030204" pitchFamily="34" charset="0"/>
                <a:cs typeface="Times New Roman" panose="02020603050405020304" pitchFamily="18" charset="0"/>
              </a:rPr>
            </a:br>
            <a:r>
              <a:rPr lang="kk-KZ" dirty="0" smtClean="0">
                <a:latin typeface="Times New Roman" panose="02020603050405020304" pitchFamily="18" charset="0"/>
                <a:ea typeface="Calibri" panose="020F0502020204030204" pitchFamily="34" charset="0"/>
                <a:cs typeface="Times New Roman" panose="02020603050405020304" pitchFamily="18" charset="0"/>
              </a:rPr>
              <a:t/>
            </a:r>
            <a:br>
              <a:rPr lang="kk-KZ" dirty="0" smtClean="0">
                <a:latin typeface="Times New Roman" panose="02020603050405020304" pitchFamily="18" charset="0"/>
                <a:ea typeface="Calibri" panose="020F0502020204030204" pitchFamily="34" charset="0"/>
                <a:cs typeface="Times New Roman" panose="02020603050405020304" pitchFamily="18" charset="0"/>
              </a:rPr>
            </a:br>
            <a:r>
              <a:rPr lang="kk-KZ" dirty="0">
                <a:latin typeface="Times New Roman" panose="02020603050405020304" pitchFamily="18" charset="0"/>
                <a:ea typeface="Calibri" panose="020F0502020204030204" pitchFamily="34" charset="0"/>
                <a:cs typeface="Times New Roman" panose="02020603050405020304" pitchFamily="18" charset="0"/>
              </a:rPr>
              <a:t/>
            </a:r>
            <a:br>
              <a:rPr lang="kk-KZ" dirty="0">
                <a:latin typeface="Times New Roman" panose="02020603050405020304" pitchFamily="18" charset="0"/>
                <a:ea typeface="Calibri" panose="020F0502020204030204" pitchFamily="34" charset="0"/>
                <a:cs typeface="Times New Roman" panose="02020603050405020304" pitchFamily="18" charset="0"/>
              </a:rPr>
            </a:br>
            <a:r>
              <a:rPr lang="kk-KZ" dirty="0" smtClean="0">
                <a:latin typeface="Times New Roman" panose="02020603050405020304" pitchFamily="18" charset="0"/>
                <a:ea typeface="Calibri" panose="020F0502020204030204" pitchFamily="34" charset="0"/>
                <a:cs typeface="Times New Roman" panose="02020603050405020304" pitchFamily="18" charset="0"/>
              </a:rPr>
              <a:t/>
            </a:r>
            <a:br>
              <a:rPr lang="kk-KZ" dirty="0" smtClean="0">
                <a:latin typeface="Times New Roman" panose="02020603050405020304" pitchFamily="18" charset="0"/>
                <a:ea typeface="Calibri" panose="020F0502020204030204" pitchFamily="34" charset="0"/>
                <a:cs typeface="Times New Roman" panose="02020603050405020304" pitchFamily="18" charset="0"/>
              </a:rPr>
            </a:br>
            <a:r>
              <a:rPr lang="kk-KZ" dirty="0">
                <a:latin typeface="Times New Roman" panose="02020603050405020304" pitchFamily="18" charset="0"/>
                <a:ea typeface="Calibri" panose="020F0502020204030204" pitchFamily="34" charset="0"/>
                <a:cs typeface="Times New Roman" panose="02020603050405020304" pitchFamily="18" charset="0"/>
              </a:rPr>
              <a:t/>
            </a:r>
            <a:br>
              <a:rPr lang="kk-KZ" dirty="0">
                <a:latin typeface="Times New Roman" panose="02020603050405020304" pitchFamily="18" charset="0"/>
                <a:ea typeface="Calibri" panose="020F0502020204030204" pitchFamily="34" charset="0"/>
                <a:cs typeface="Times New Roman" panose="02020603050405020304" pitchFamily="18" charset="0"/>
              </a:rPr>
            </a:br>
            <a:r>
              <a:rPr lang="kk-KZ" dirty="0" smtClean="0">
                <a:latin typeface="Times New Roman" panose="02020603050405020304" pitchFamily="18" charset="0"/>
                <a:ea typeface="Calibri" panose="020F0502020204030204" pitchFamily="34" charset="0"/>
                <a:cs typeface="Times New Roman" panose="02020603050405020304" pitchFamily="18" charset="0"/>
              </a:rPr>
              <a:t/>
            </a:r>
            <a:br>
              <a:rPr lang="kk-KZ" dirty="0" smtClean="0">
                <a:latin typeface="Times New Roman" panose="02020603050405020304" pitchFamily="18" charset="0"/>
                <a:ea typeface="Calibri" panose="020F0502020204030204" pitchFamily="34" charset="0"/>
                <a:cs typeface="Times New Roman" panose="02020603050405020304" pitchFamily="18" charset="0"/>
              </a:rPr>
            </a:b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Лебіздік бірлік ретіндегі мәтіннің басты ерекшелігі де – бүтіндігі. </a:t>
            </a:r>
            <a:br>
              <a:rPr lang="kk-KZ" dirty="0" smtClean="0">
                <a:effectLst/>
                <a:latin typeface="Times New Roman" panose="02020603050405020304" pitchFamily="18" charset="0"/>
                <a:ea typeface="Calibri" panose="020F0502020204030204" pitchFamily="34" charset="0"/>
                <a:cs typeface="Times New Roman" panose="02020603050405020304" pitchFamily="18" charset="0"/>
              </a:rPr>
            </a:br>
            <a:r>
              <a:rPr lang="kk-KZ" dirty="0">
                <a:latin typeface="Times New Roman" panose="02020603050405020304" pitchFamily="18" charset="0"/>
                <a:ea typeface="Calibri" panose="020F0502020204030204" pitchFamily="34" charset="0"/>
                <a:cs typeface="Times New Roman" panose="02020603050405020304" pitchFamily="18" charset="0"/>
              </a:rPr>
              <a:t/>
            </a:r>
            <a:br>
              <a:rPr lang="kk-KZ" dirty="0">
                <a:latin typeface="Times New Roman" panose="02020603050405020304" pitchFamily="18" charset="0"/>
                <a:ea typeface="Calibri" panose="020F0502020204030204" pitchFamily="34" charset="0"/>
                <a:cs typeface="Times New Roman" panose="02020603050405020304" pitchFamily="18" charset="0"/>
              </a:rPr>
            </a:b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Демек, оның негізгі ерекшелігінен – бүтіндігінен айырып, логикалық құрылымына нұқсан келтіріп, </a:t>
            </a:r>
            <a:r>
              <a:rPr lang="kk-KZ" dirty="0" err="1" smtClean="0">
                <a:effectLst/>
                <a:latin typeface="Times New Roman" panose="02020603050405020304" pitchFamily="18" charset="0"/>
                <a:ea typeface="Calibri" panose="020F0502020204030204" pitchFamily="34" charset="0"/>
                <a:cs typeface="Times New Roman" panose="02020603050405020304" pitchFamily="18" charset="0"/>
              </a:rPr>
              <a:t>құрылымдық-семантикалық</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параметрлерін өзгертіп, жарымжан мәтінді оқырманға, әсіресе, оқушыға ұсыну - қателік.  </a:t>
            </a:r>
            <a:endParaRPr lang="ru-RU" dirty="0"/>
          </a:p>
        </p:txBody>
      </p:sp>
      <p:sp>
        <p:nvSpPr>
          <p:cNvPr id="3" name="Прямоугольник 2"/>
          <p:cNvSpPr/>
          <p:nvPr/>
        </p:nvSpPr>
        <p:spPr>
          <a:xfrm>
            <a:off x="3048000" y="2267913"/>
            <a:ext cx="6096000" cy="390684"/>
          </a:xfrm>
          <a:prstGeom prst="rect">
            <a:avLst/>
          </a:prstGeom>
        </p:spPr>
        <p:txBody>
          <a:bodyPr>
            <a:spAutoFit/>
          </a:bodyPr>
          <a:lstStyle/>
          <a:p>
            <a:pPr algn="just">
              <a:lnSpc>
                <a:spcPct val="115000"/>
              </a:lnSpc>
              <a:spcAft>
                <a:spcPts val="0"/>
              </a:spcAft>
            </a:pP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0940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
            </a:r>
            <a:br>
              <a:rPr lang="kk-KZ" dirty="0" smtClean="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a:r>
            <a:br>
              <a:rPr lang="kk-KZ" dirty="0">
                <a:latin typeface="Times New Roman" panose="02020603050405020304" pitchFamily="18" charset="0"/>
                <a:cs typeface="Times New Roman" panose="02020603050405020304" pitchFamily="18" charset="0"/>
              </a:rPr>
            </a:br>
            <a:r>
              <a:rPr lang="kk-KZ" dirty="0" smtClean="0">
                <a:latin typeface="Times New Roman" panose="02020603050405020304" pitchFamily="18" charset="0"/>
                <a:cs typeface="Times New Roman" panose="02020603050405020304" pitchFamily="18" charset="0"/>
              </a:rPr>
              <a:t>Мәтіндегі </a:t>
            </a:r>
            <a:r>
              <a:rPr lang="kk-KZ" dirty="0">
                <a:latin typeface="Times New Roman" panose="02020603050405020304" pitchFamily="18" charset="0"/>
                <a:cs typeface="Times New Roman" panose="02020603050405020304" pitchFamily="18" charset="0"/>
              </a:rPr>
              <a:t>мән мен мағынаны түсіну үшін мынадай прагматикалық жағдаяттар есте болуы керек: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мәтіннің толықтығы мен бүтіндігінің сақталуы;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мәтін ішіндегі сөздердің мағыналық құрылымының түсініктілігі;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контекстік мағынаның анықталуы және тілдік тұлғаның қолданысындағы сөз мағынасының ерекше мәнінің зерделенуі;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kk-KZ" dirty="0">
                <a:latin typeface="Times New Roman" panose="02020603050405020304" pitchFamily="18" charset="0"/>
                <a:cs typeface="Times New Roman" panose="02020603050405020304" pitchFamily="18" charset="0"/>
              </a:rPr>
              <a:t>•	қолданыстағы сөздің оқушы (оқырман) түсінігі арқылы қабылдану </a:t>
            </a:r>
            <a:r>
              <a:rPr lang="kk-KZ" dirty="0" smtClean="0">
                <a:latin typeface="Times New Roman" panose="02020603050405020304" pitchFamily="18" charset="0"/>
                <a:cs typeface="Times New Roman" panose="02020603050405020304" pitchFamily="18" charset="0"/>
              </a:rPr>
              <a:t>деңгейі. </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059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434" y="412421"/>
            <a:ext cx="10515600" cy="4632544"/>
          </a:xfrm>
        </p:spPr>
        <p:txBody>
          <a:bodyPr>
            <a:normAutofit/>
          </a:bodyPr>
          <a:lstStyle/>
          <a:p>
            <a:r>
              <a:rPr lang="ru-RU" dirty="0" smtClean="0">
                <a:solidFill>
                  <a:srgbClr val="0070C0"/>
                </a:solidFill>
              </a:rPr>
              <a:t/>
            </a:r>
            <a:br>
              <a:rPr lang="ru-RU" dirty="0" smtClean="0">
                <a:solidFill>
                  <a:srgbClr val="0070C0"/>
                </a:solidFill>
              </a:rPr>
            </a:br>
            <a:r>
              <a:rPr lang="ru-RU" dirty="0">
                <a:solidFill>
                  <a:srgbClr val="0070C0"/>
                </a:solidFill>
              </a:rPr>
              <a:t/>
            </a:r>
            <a:br>
              <a:rPr lang="ru-RU" dirty="0">
                <a:solidFill>
                  <a:srgbClr val="0070C0"/>
                </a:solidFill>
              </a:rPr>
            </a:br>
            <a:r>
              <a:rPr lang="ru-RU" dirty="0" err="1" smtClean="0">
                <a:solidFill>
                  <a:srgbClr val="0070C0"/>
                </a:solidFill>
              </a:rPr>
              <a:t>Бүтіндік</a:t>
            </a:r>
            <a:r>
              <a:rPr lang="ru-RU" dirty="0" smtClean="0">
                <a:solidFill>
                  <a:srgbClr val="0070C0"/>
                </a:solidFill>
              </a:rPr>
              <a:t> </a:t>
            </a:r>
            <a:r>
              <a:rPr lang="ru-RU" dirty="0" err="1" smtClean="0">
                <a:solidFill>
                  <a:srgbClr val="0070C0"/>
                </a:solidFill>
              </a:rPr>
              <a:t>мәтіндегі</a:t>
            </a:r>
            <a:r>
              <a:rPr lang="ru-RU" dirty="0" smtClean="0">
                <a:solidFill>
                  <a:srgbClr val="0070C0"/>
                </a:solidFill>
              </a:rPr>
              <a:t> </a:t>
            </a:r>
            <a:r>
              <a:rPr lang="ru-RU" dirty="0" err="1" smtClean="0">
                <a:solidFill>
                  <a:srgbClr val="0070C0"/>
                </a:solidFill>
              </a:rPr>
              <a:t>ішкі</a:t>
            </a:r>
            <a:r>
              <a:rPr lang="ru-RU" dirty="0" smtClean="0">
                <a:solidFill>
                  <a:srgbClr val="0070C0"/>
                </a:solidFill>
              </a:rPr>
              <a:t> </a:t>
            </a:r>
            <a:r>
              <a:rPr lang="ru-RU" dirty="0" err="1" smtClean="0">
                <a:solidFill>
                  <a:srgbClr val="0070C0"/>
                </a:solidFill>
              </a:rPr>
              <a:t>гармонияны</a:t>
            </a:r>
            <a:r>
              <a:rPr lang="ru-RU" dirty="0" smtClean="0">
                <a:solidFill>
                  <a:srgbClr val="0070C0"/>
                </a:solidFill>
              </a:rPr>
              <a:t> </a:t>
            </a:r>
            <a:r>
              <a:rPr lang="ru-RU" dirty="0" err="1" smtClean="0">
                <a:solidFill>
                  <a:srgbClr val="0070C0"/>
                </a:solidFill>
              </a:rPr>
              <a:t>құрайды</a:t>
            </a:r>
            <a:r>
              <a:rPr lang="ru-RU" dirty="0" smtClean="0"/>
              <a:t>.  </a:t>
            </a:r>
            <a:br>
              <a:rPr lang="ru-RU" dirty="0" smtClean="0"/>
            </a:br>
            <a:r>
              <a:rPr lang="ru-RU" dirty="0"/>
              <a:t/>
            </a:r>
            <a:br>
              <a:rPr lang="ru-RU" dirty="0"/>
            </a:br>
            <a:r>
              <a:rPr lang="ru-RU" dirty="0" smtClean="0"/>
              <a:t> </a:t>
            </a:r>
            <a:endParaRPr lang="ru-RU" dirty="0"/>
          </a:p>
        </p:txBody>
      </p:sp>
    </p:spTree>
    <p:extLst>
      <p:ext uri="{BB962C8B-B14F-4D97-AF65-F5344CB8AC3E}">
        <p14:creationId xmlns:p14="http://schemas.microsoft.com/office/powerpoint/2010/main" val="3775040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77565"/>
          </a:xfrm>
        </p:spPr>
        <p:txBody>
          <a:bodyPr>
            <a:normAutofit fontScale="90000"/>
          </a:bodyPr>
          <a:lstStyle/>
          <a:p>
            <a:r>
              <a:rPr lang="kk-KZ" i="1" dirty="0" smtClean="0"/>
              <a:t/>
            </a:r>
            <a:br>
              <a:rPr lang="kk-KZ" i="1" dirty="0" smtClean="0"/>
            </a:br>
            <a:r>
              <a:rPr lang="kk-KZ" i="1" dirty="0" smtClean="0">
                <a:solidFill>
                  <a:srgbClr val="0070C0"/>
                </a:solidFill>
              </a:rPr>
              <a:t>Білімдіден </a:t>
            </a:r>
            <a:r>
              <a:rPr lang="kk-KZ" i="1" dirty="0">
                <a:solidFill>
                  <a:srgbClr val="0070C0"/>
                </a:solidFill>
              </a:rPr>
              <a:t>шыққан сөз</a:t>
            </a:r>
            <a:r>
              <a:rPr lang="ru-RU" dirty="0">
                <a:solidFill>
                  <a:srgbClr val="0070C0"/>
                </a:solidFill>
              </a:rPr>
              <a:t/>
            </a:r>
            <a:br>
              <a:rPr lang="ru-RU" dirty="0">
                <a:solidFill>
                  <a:srgbClr val="0070C0"/>
                </a:solidFill>
              </a:rPr>
            </a:br>
            <a:r>
              <a:rPr lang="kk-KZ" i="1" dirty="0">
                <a:solidFill>
                  <a:srgbClr val="0070C0"/>
                </a:solidFill>
              </a:rPr>
              <a:t>Талаптыға болсын кез.</a:t>
            </a:r>
            <a:r>
              <a:rPr lang="ru-RU" dirty="0">
                <a:solidFill>
                  <a:srgbClr val="0070C0"/>
                </a:solidFill>
              </a:rPr>
              <a:t/>
            </a:r>
            <a:br>
              <a:rPr lang="ru-RU" dirty="0">
                <a:solidFill>
                  <a:srgbClr val="0070C0"/>
                </a:solidFill>
              </a:rPr>
            </a:br>
            <a:r>
              <a:rPr lang="kk-KZ" i="1" dirty="0">
                <a:solidFill>
                  <a:srgbClr val="0070C0"/>
                </a:solidFill>
              </a:rPr>
              <a:t>Нұрын, сырын көруге</a:t>
            </a:r>
            <a:r>
              <a:rPr lang="ru-RU" dirty="0">
                <a:solidFill>
                  <a:srgbClr val="0070C0"/>
                </a:solidFill>
              </a:rPr>
              <a:t/>
            </a:r>
            <a:br>
              <a:rPr lang="ru-RU" dirty="0">
                <a:solidFill>
                  <a:srgbClr val="0070C0"/>
                </a:solidFill>
              </a:rPr>
            </a:br>
            <a:r>
              <a:rPr lang="kk-KZ" i="1" dirty="0">
                <a:solidFill>
                  <a:srgbClr val="0070C0"/>
                </a:solidFill>
              </a:rPr>
              <a:t>Көкірегінде болсын көз.</a:t>
            </a:r>
            <a:r>
              <a:rPr lang="ru-RU" dirty="0">
                <a:solidFill>
                  <a:srgbClr val="0070C0"/>
                </a:solidFill>
              </a:rPr>
              <a:t/>
            </a:r>
            <a:br>
              <a:rPr lang="ru-RU" dirty="0">
                <a:solidFill>
                  <a:srgbClr val="0070C0"/>
                </a:solidFill>
              </a:rPr>
            </a:br>
            <a:r>
              <a:rPr lang="kk-KZ" i="1" dirty="0">
                <a:solidFill>
                  <a:srgbClr val="0070C0"/>
                </a:solidFill>
              </a:rPr>
              <a:t> </a:t>
            </a:r>
            <a:r>
              <a:rPr lang="ru-RU" dirty="0">
                <a:solidFill>
                  <a:srgbClr val="0070C0"/>
                </a:solidFill>
              </a:rPr>
              <a:t/>
            </a:r>
            <a:br>
              <a:rPr lang="ru-RU" dirty="0">
                <a:solidFill>
                  <a:srgbClr val="0070C0"/>
                </a:solidFill>
              </a:rPr>
            </a:br>
            <a:r>
              <a:rPr lang="kk-KZ" i="1" dirty="0">
                <a:solidFill>
                  <a:srgbClr val="0070C0"/>
                </a:solidFill>
              </a:rPr>
              <a:t>Жүрегі - айна, көңілі - ояу,</a:t>
            </a:r>
            <a:r>
              <a:rPr lang="ru-RU" dirty="0">
                <a:solidFill>
                  <a:srgbClr val="0070C0"/>
                </a:solidFill>
              </a:rPr>
              <a:t/>
            </a:r>
            <a:br>
              <a:rPr lang="ru-RU" dirty="0">
                <a:solidFill>
                  <a:srgbClr val="0070C0"/>
                </a:solidFill>
              </a:rPr>
            </a:br>
            <a:r>
              <a:rPr lang="kk-KZ" i="1" dirty="0">
                <a:solidFill>
                  <a:srgbClr val="0070C0"/>
                </a:solidFill>
              </a:rPr>
              <a:t>Сөз тыңдамас ол баяу.</a:t>
            </a:r>
            <a:r>
              <a:rPr lang="ru-RU" dirty="0">
                <a:solidFill>
                  <a:srgbClr val="0070C0"/>
                </a:solidFill>
              </a:rPr>
              <a:t/>
            </a:r>
            <a:br>
              <a:rPr lang="ru-RU" dirty="0">
                <a:solidFill>
                  <a:srgbClr val="0070C0"/>
                </a:solidFill>
              </a:rPr>
            </a:br>
            <a:r>
              <a:rPr lang="kk-KZ" i="1" dirty="0">
                <a:solidFill>
                  <a:srgbClr val="0070C0"/>
                </a:solidFill>
              </a:rPr>
              <a:t>Өз өнері тұр таяу,</a:t>
            </a:r>
            <a:r>
              <a:rPr lang="ru-RU" dirty="0">
                <a:solidFill>
                  <a:srgbClr val="0070C0"/>
                </a:solidFill>
              </a:rPr>
              <a:t/>
            </a:r>
            <a:br>
              <a:rPr lang="ru-RU" dirty="0">
                <a:solidFill>
                  <a:srgbClr val="0070C0"/>
                </a:solidFill>
              </a:rPr>
            </a:br>
            <a:r>
              <a:rPr lang="kk-KZ" i="1" dirty="0">
                <a:solidFill>
                  <a:srgbClr val="0070C0"/>
                </a:solidFill>
              </a:rPr>
              <a:t>Ұқпасын ба сөзді тез</a:t>
            </a:r>
            <a:r>
              <a:rPr lang="kk-KZ" i="1" dirty="0" smtClean="0">
                <a:solidFill>
                  <a:srgbClr val="0070C0"/>
                </a:solidFill>
              </a:rPr>
              <a:t>?</a:t>
            </a:r>
            <a:r>
              <a:rPr lang="kk-KZ" dirty="0" smtClean="0">
                <a:solidFill>
                  <a:srgbClr val="0070C0"/>
                </a:solidFill>
              </a:rPr>
              <a:t>!</a:t>
            </a:r>
            <a:r>
              <a:rPr lang="ru-RU" dirty="0">
                <a:solidFill>
                  <a:srgbClr val="0070C0"/>
                </a:solidFill>
              </a:rPr>
              <a:t/>
            </a:r>
            <a:br>
              <a:rPr lang="ru-RU" dirty="0">
                <a:solidFill>
                  <a:srgbClr val="0070C0"/>
                </a:solidFill>
              </a:rPr>
            </a:br>
            <a:r>
              <a:rPr lang="kk-KZ" dirty="0" smtClean="0">
                <a:solidFill>
                  <a:srgbClr val="0070C0"/>
                </a:solidFill>
              </a:rPr>
              <a:t> </a:t>
            </a:r>
            <a:endParaRPr lang="ru-RU" dirty="0">
              <a:solidFill>
                <a:srgbClr val="0070C0"/>
              </a:solidFill>
            </a:endParaRPr>
          </a:p>
        </p:txBody>
      </p:sp>
    </p:spTree>
    <p:extLst>
      <p:ext uri="{BB962C8B-B14F-4D97-AF65-F5344CB8AC3E}">
        <p14:creationId xmlns:p14="http://schemas.microsoft.com/office/powerpoint/2010/main" val="2845688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7124" y="317828"/>
            <a:ext cx="10515600" cy="1325563"/>
          </a:xfrm>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solidFill>
                  <a:srgbClr val="FF0000"/>
                </a:solidFill>
                <a:latin typeface="Times New Roman" panose="02020603050405020304" pitchFamily="18" charset="0"/>
                <a:cs typeface="Times New Roman" panose="02020603050405020304" pitchFamily="18" charset="0"/>
              </a:rPr>
              <a:t>Көркем </a:t>
            </a:r>
            <a:r>
              <a:rPr lang="kk-KZ" dirty="0">
                <a:solidFill>
                  <a:srgbClr val="FF0000"/>
                </a:solidFill>
                <a:latin typeface="Times New Roman" panose="02020603050405020304" pitchFamily="18" charset="0"/>
                <a:cs typeface="Times New Roman" panose="02020603050405020304" pitchFamily="18" charset="0"/>
              </a:rPr>
              <a:t>әдебиет тілі өзінің логикалық, тілдік, көркемдік, танымдық, эстетикалық жағынан әлеуметтік топқа бөлінбейді. </a:t>
            </a:r>
            <a:r>
              <a:rPr lang="kk-KZ" dirty="0" smtClean="0">
                <a:solidFill>
                  <a:srgbClr val="FF0000"/>
                </a:solidFill>
                <a:latin typeface="Times New Roman" panose="02020603050405020304" pitchFamily="18" charset="0"/>
                <a:cs typeface="Times New Roman" panose="02020603050405020304" pitchFamily="18" charset="0"/>
              </a:rPr>
              <a:t/>
            </a:r>
            <a:br>
              <a:rPr lang="kk-KZ" dirty="0" smtClean="0">
                <a:solidFill>
                  <a:srgbClr val="FF0000"/>
                </a:solidFill>
                <a:latin typeface="Times New Roman" panose="02020603050405020304" pitchFamily="18" charset="0"/>
                <a:cs typeface="Times New Roman" panose="02020603050405020304" pitchFamily="18" charset="0"/>
              </a:rPr>
            </a:br>
            <a:r>
              <a:rPr lang="kk-KZ" dirty="0" smtClean="0">
                <a:solidFill>
                  <a:srgbClr val="FF0000"/>
                </a:solidFill>
                <a:latin typeface="Times New Roman" panose="02020603050405020304" pitchFamily="18" charset="0"/>
                <a:cs typeface="Times New Roman" panose="02020603050405020304" pitchFamily="18" charset="0"/>
              </a:rPr>
              <a:t>Ол </a:t>
            </a:r>
            <a:r>
              <a:rPr lang="kk-KZ" dirty="0">
                <a:solidFill>
                  <a:srgbClr val="FF0000"/>
                </a:solidFill>
                <a:latin typeface="Times New Roman" panose="02020603050405020304" pitchFamily="18" charset="0"/>
                <a:cs typeface="Times New Roman" panose="02020603050405020304" pitchFamily="18" charset="0"/>
              </a:rPr>
              <a:t>сол тілді түсінетін, сол тілде сөйлейтін кез келген адамға ортақ тілде сөйлейді, бірдей ақпарат береді, бірақ өзі әртүрлі түсініледі. </a:t>
            </a:r>
            <a:endParaRPr lang="ru-RU"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3439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a:solidFill>
                  <a:srgbClr val="FF0000"/>
                </a:solidFill>
                <a:latin typeface="Times New Roman" panose="02020603050405020304" pitchFamily="18" charset="0"/>
                <a:cs typeface="Times New Roman" panose="02020603050405020304" pitchFamily="18" charset="0"/>
              </a:rPr>
              <a:t>А</a:t>
            </a:r>
            <a:r>
              <a:rPr lang="kk-KZ" dirty="0" smtClean="0">
                <a:solidFill>
                  <a:srgbClr val="FF0000"/>
                </a:solidFill>
                <a:latin typeface="Times New Roman" panose="02020603050405020304" pitchFamily="18" charset="0"/>
                <a:cs typeface="Times New Roman" panose="02020603050405020304" pitchFamily="18" charset="0"/>
              </a:rPr>
              <a:t>вторлық </a:t>
            </a:r>
            <a:r>
              <a:rPr lang="kk-KZ" dirty="0" err="1">
                <a:solidFill>
                  <a:srgbClr val="FF0000"/>
                </a:solidFill>
                <a:latin typeface="Times New Roman" panose="02020603050405020304" pitchFamily="18" charset="0"/>
                <a:cs typeface="Times New Roman" panose="02020603050405020304" pitchFamily="18" charset="0"/>
              </a:rPr>
              <a:t>интенция</a:t>
            </a:r>
            <a:r>
              <a:rPr lang="kk-KZ" dirty="0">
                <a:solidFill>
                  <a:srgbClr val="FF0000"/>
                </a:solidFill>
                <a:latin typeface="Times New Roman" panose="02020603050405020304" pitchFamily="18" charset="0"/>
                <a:cs typeface="Times New Roman" panose="02020603050405020304" pitchFamily="18" charset="0"/>
              </a:rPr>
              <a:t> ортақ болғанымен, оның түсінігі, қабылдануы бірдей емес. Әртүрлі әлеуметтік топтардың сөйлеу тілі әртүрлі болғанындай, олардың қабылдауы да әр алуан. Сөз біреу, жазушы біреу, жазылған шығарма біреу, ал оның қабылдануы, түсінілуі әркімнің патша көңілінің түкпірінде жатқан таныммен, дәстүрмен сіңген ділмен, дінмен, білімімен, білігімен байланысты.</a:t>
            </a:r>
            <a:endParaRPr lang="ru-RU"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9151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0186" y="2130863"/>
            <a:ext cx="10515600" cy="1325563"/>
          </a:xfrm>
        </p:spPr>
        <p:txBody>
          <a:bodyPr>
            <a:normAutofit fontScale="90000"/>
          </a:bodyPr>
          <a:lstStyle/>
          <a:p>
            <a:r>
              <a:rPr lang="kk-KZ" dirty="0"/>
              <a:t>	</a:t>
            </a:r>
            <a:r>
              <a:rPr lang="kk-KZ" sz="4800" dirty="0">
                <a:solidFill>
                  <a:srgbClr val="FF0000"/>
                </a:solidFill>
                <a:latin typeface="Times New Roman" panose="02020603050405020304" pitchFamily="18" charset="0"/>
                <a:cs typeface="Times New Roman" panose="02020603050405020304" pitchFamily="18" charset="0"/>
              </a:rPr>
              <a:t>Тіл - ұлттық құндылық болғанда, лебіз - </a:t>
            </a:r>
            <a:r>
              <a:rPr lang="kk-KZ" sz="4800" dirty="0" err="1">
                <a:solidFill>
                  <a:srgbClr val="FF0000"/>
                </a:solidFill>
                <a:latin typeface="Times New Roman" panose="02020603050405020304" pitchFamily="18" charset="0"/>
                <a:cs typeface="Times New Roman" panose="02020603050405020304" pitchFamily="18" charset="0"/>
              </a:rPr>
              <a:t>әлеуметтік-идеологиялық</a:t>
            </a:r>
            <a:r>
              <a:rPr lang="kk-KZ" sz="4800" dirty="0">
                <a:solidFill>
                  <a:srgbClr val="FF0000"/>
                </a:solidFill>
                <a:latin typeface="Times New Roman" panose="02020603050405020304" pitchFamily="18" charset="0"/>
                <a:cs typeface="Times New Roman" panose="02020603050405020304" pitchFamily="18" charset="0"/>
              </a:rPr>
              <a:t> </a:t>
            </a:r>
            <a:r>
              <a:rPr lang="kk-KZ" sz="4800" dirty="0" smtClean="0">
                <a:solidFill>
                  <a:srgbClr val="FF0000"/>
                </a:solidFill>
                <a:latin typeface="Times New Roman" panose="02020603050405020304" pitchFamily="18" charset="0"/>
                <a:cs typeface="Times New Roman" panose="02020603050405020304" pitchFamily="18" charset="0"/>
              </a:rPr>
              <a:t>нақтылық</a:t>
            </a:r>
            <a:endParaRPr lang="ru-RU" dirty="0"/>
          </a:p>
        </p:txBody>
      </p:sp>
    </p:spTree>
    <p:extLst>
      <p:ext uri="{BB962C8B-B14F-4D97-AF65-F5344CB8AC3E}">
        <p14:creationId xmlns:p14="http://schemas.microsoft.com/office/powerpoint/2010/main" val="4266154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Әр шығарма </a:t>
            </a:r>
            <a:r>
              <a:rPr lang="kk-KZ" dirty="0"/>
              <a:t>жеке алғанда бір бүтін, жалпы алғанда барлығы бір негізгі семантикалық үлгіде қызмет етіп</a:t>
            </a:r>
            <a:r>
              <a:rPr lang="kk-KZ" dirty="0" smtClean="0"/>
              <a:t>, </a:t>
            </a:r>
            <a:r>
              <a:rPr lang="kk-KZ" dirty="0"/>
              <a:t>бір идея төңірегінде сыр айтады. Тіпті өз уақытындағы белгілі жағдайға байланысты нақты әрекет пен өмірде болған кісіге қатысты шыққан </a:t>
            </a:r>
            <a:r>
              <a:rPr lang="kk-KZ" dirty="0" smtClean="0"/>
              <a:t>өлеңнің </a:t>
            </a:r>
            <a:r>
              <a:rPr lang="kk-KZ" dirty="0"/>
              <a:t>өзінде осы семантикалық үлгі сақталып, бүтіндіктен ажырамайды. </a:t>
            </a:r>
            <a:endParaRPr lang="ru-RU" dirty="0"/>
          </a:p>
        </p:txBody>
      </p:sp>
    </p:spTree>
    <p:extLst>
      <p:ext uri="{BB962C8B-B14F-4D97-AF65-F5344CB8AC3E}">
        <p14:creationId xmlns:p14="http://schemas.microsoft.com/office/powerpoint/2010/main" val="3134716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kk-KZ" dirty="0" smtClean="0"/>
              <a:t/>
            </a:r>
            <a:br>
              <a:rPr lang="kk-KZ" dirty="0" smtClean="0"/>
            </a:br>
            <a:r>
              <a:rPr lang="kk-KZ" dirty="0"/>
              <a:t/>
            </a:r>
            <a:br>
              <a:rPr lang="kk-KZ" dirty="0"/>
            </a:br>
            <a:r>
              <a:rPr lang="kk-KZ" dirty="0" smtClean="0"/>
              <a:t/>
            </a:r>
            <a:br>
              <a:rPr lang="kk-KZ" dirty="0" smtClean="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sz="4000" dirty="0" smtClean="0">
                <a:latin typeface="Times New Roman" panose="02020603050405020304" pitchFamily="18" charset="0"/>
                <a:cs typeface="Times New Roman" panose="02020603050405020304" pitchFamily="18" charset="0"/>
              </a:rPr>
              <a:t>Пайдаланатын әдебиет: </a:t>
            </a:r>
            <a:br>
              <a:rPr lang="kk-KZ" sz="4000" dirty="0" smtClean="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
            </a:r>
            <a:br>
              <a:rPr lang="kk-KZ" sz="4000" dirty="0">
                <a:latin typeface="Times New Roman" panose="02020603050405020304" pitchFamily="18" charset="0"/>
                <a:cs typeface="Times New Roman" panose="02020603050405020304" pitchFamily="18" charset="0"/>
              </a:rPr>
            </a:br>
            <a:r>
              <a:rPr lang="kk-KZ" sz="4000" dirty="0" err="1" smtClean="0">
                <a:latin typeface="Times New Roman" panose="02020603050405020304" pitchFamily="18" charset="0"/>
                <a:cs typeface="Times New Roman" panose="02020603050405020304" pitchFamily="18" charset="0"/>
              </a:rPr>
              <a:t>Валгина</a:t>
            </a:r>
            <a:r>
              <a:rPr lang="kk-KZ" sz="4000" dirty="0" smtClean="0">
                <a:latin typeface="Times New Roman" panose="02020603050405020304" pitchFamily="18" charset="0"/>
                <a:cs typeface="Times New Roman" panose="02020603050405020304" pitchFamily="18" charset="0"/>
              </a:rPr>
              <a:t> Н.С.  Теория </a:t>
            </a:r>
            <a:r>
              <a:rPr lang="kk-KZ" sz="4000" dirty="0" err="1" smtClean="0">
                <a:latin typeface="Times New Roman" panose="02020603050405020304" pitchFamily="18" charset="0"/>
                <a:cs typeface="Times New Roman" panose="02020603050405020304" pitchFamily="18" charset="0"/>
              </a:rPr>
              <a:t>текста</a:t>
            </a:r>
            <a:r>
              <a:rPr lang="kk-KZ" sz="4000" dirty="0" smtClean="0">
                <a:latin typeface="Times New Roman" panose="02020603050405020304" pitchFamily="18" charset="0"/>
                <a:cs typeface="Times New Roman" panose="02020603050405020304" pitchFamily="18" charset="0"/>
              </a:rPr>
              <a:t>. М.: Логос, 2003. </a:t>
            </a:r>
            <a:br>
              <a:rPr lang="kk-KZ" sz="4000" dirty="0" smtClean="0">
                <a:latin typeface="Times New Roman" panose="02020603050405020304" pitchFamily="18" charset="0"/>
                <a:cs typeface="Times New Roman" panose="02020603050405020304" pitchFamily="18" charset="0"/>
              </a:rPr>
            </a:br>
            <a:r>
              <a:rPr lang="ru-RU" sz="4000" dirty="0" err="1">
                <a:latin typeface="Times New Roman" panose="02020603050405020304" pitchFamily="18" charset="0"/>
                <a:cs typeface="Times New Roman" panose="02020603050405020304" pitchFamily="18" charset="0"/>
              </a:rPr>
              <a:t>Липгарт</a:t>
            </a:r>
            <a:r>
              <a:rPr lang="ru-RU" sz="4000" dirty="0">
                <a:latin typeface="Times New Roman" panose="02020603050405020304" pitchFamily="18" charset="0"/>
                <a:cs typeface="Times New Roman" panose="02020603050405020304" pitchFamily="18" charset="0"/>
              </a:rPr>
              <a:t> А.А. Основы </a:t>
            </a:r>
            <a:r>
              <a:rPr lang="ru-RU" sz="4000" dirty="0" err="1">
                <a:latin typeface="Times New Roman" panose="02020603050405020304" pitchFamily="18" charset="0"/>
                <a:cs typeface="Times New Roman" panose="02020603050405020304" pitchFamily="18" charset="0"/>
              </a:rPr>
              <a:t>лингвопоэтики</a:t>
            </a:r>
            <a:r>
              <a:rPr lang="ru-RU" sz="4000" dirty="0">
                <a:latin typeface="Times New Roman" panose="02020603050405020304" pitchFamily="18" charset="0"/>
                <a:cs typeface="Times New Roman" panose="02020603050405020304" pitchFamily="18" charset="0"/>
              </a:rPr>
              <a:t>. – </a:t>
            </a:r>
            <a:r>
              <a:rPr lang="ru-RU" sz="4000" dirty="0" err="1">
                <a:latin typeface="Times New Roman" panose="02020603050405020304" pitchFamily="18" charset="0"/>
                <a:cs typeface="Times New Roman" panose="02020603050405020304" pitchFamily="18" charset="0"/>
              </a:rPr>
              <a:t>КомКнига</a:t>
            </a:r>
            <a:r>
              <a:rPr lang="ru-RU" sz="4000" dirty="0">
                <a:latin typeface="Times New Roman" panose="02020603050405020304" pitchFamily="18" charset="0"/>
                <a:cs typeface="Times New Roman" panose="02020603050405020304" pitchFamily="18" charset="0"/>
              </a:rPr>
              <a:t>, 2007. – 275 с.</a:t>
            </a:r>
            <a:br>
              <a:rPr lang="ru-RU" sz="4000" dirty="0">
                <a:latin typeface="Times New Roman" panose="02020603050405020304" pitchFamily="18" charset="0"/>
                <a:cs typeface="Times New Roman" panose="02020603050405020304" pitchFamily="18" charset="0"/>
              </a:rPr>
            </a:br>
            <a:r>
              <a:rPr lang="kk-KZ" sz="4000" dirty="0" err="1">
                <a:latin typeface="Times New Roman" panose="02020603050405020304" pitchFamily="18" charset="0"/>
                <a:cs typeface="Times New Roman" panose="02020603050405020304" pitchFamily="18" charset="0"/>
              </a:rPr>
              <a:t>Гадамер</a:t>
            </a:r>
            <a:r>
              <a:rPr lang="kk-KZ" sz="4000" dirty="0">
                <a:latin typeface="Times New Roman" panose="02020603050405020304" pitchFamily="18" charset="0"/>
                <a:cs typeface="Times New Roman" panose="02020603050405020304" pitchFamily="18" charset="0"/>
              </a:rPr>
              <a:t> Г. Г. Философия и поэзия // </a:t>
            </a:r>
            <a:r>
              <a:rPr lang="kk-KZ" sz="4000" dirty="0" err="1">
                <a:latin typeface="Times New Roman" panose="02020603050405020304" pitchFamily="18" charset="0"/>
                <a:cs typeface="Times New Roman" panose="02020603050405020304" pitchFamily="18" charset="0"/>
              </a:rPr>
              <a:t>Гадамер</a:t>
            </a:r>
            <a:r>
              <a:rPr lang="kk-KZ" sz="4000" dirty="0">
                <a:latin typeface="Times New Roman" panose="02020603050405020304" pitchFamily="18" charset="0"/>
                <a:cs typeface="Times New Roman" panose="02020603050405020304" pitchFamily="18" charset="0"/>
              </a:rPr>
              <a:t> Г. Г. </a:t>
            </a:r>
            <a:r>
              <a:rPr lang="kk-KZ" sz="4000" dirty="0" err="1">
                <a:latin typeface="Times New Roman" panose="02020603050405020304" pitchFamily="18" charset="0"/>
                <a:cs typeface="Times New Roman" panose="02020603050405020304" pitchFamily="18" charset="0"/>
              </a:rPr>
              <a:t>Актуальность</a:t>
            </a:r>
            <a:r>
              <a:rPr lang="kk-KZ" sz="4000" dirty="0">
                <a:latin typeface="Times New Roman" panose="02020603050405020304" pitchFamily="18" charset="0"/>
                <a:cs typeface="Times New Roman" panose="02020603050405020304" pitchFamily="18" charset="0"/>
              </a:rPr>
              <a:t> </a:t>
            </a:r>
            <a:r>
              <a:rPr lang="kk-KZ" sz="4000" dirty="0" err="1">
                <a:latin typeface="Times New Roman" panose="02020603050405020304" pitchFamily="18" charset="0"/>
                <a:cs typeface="Times New Roman" panose="02020603050405020304" pitchFamily="18" charset="0"/>
              </a:rPr>
              <a:t>прекрасного</a:t>
            </a:r>
            <a:r>
              <a:rPr lang="kk-KZ" sz="4000" dirty="0">
                <a:latin typeface="Times New Roman" panose="02020603050405020304" pitchFamily="18" charset="0"/>
                <a:cs typeface="Times New Roman" panose="02020603050405020304" pitchFamily="18" charset="0"/>
              </a:rPr>
              <a:t>. </a:t>
            </a:r>
            <a:r>
              <a:rPr lang="kk-KZ" sz="4000" dirty="0" smtClean="0">
                <a:latin typeface="Times New Roman" panose="02020603050405020304" pitchFamily="18" charset="0"/>
                <a:cs typeface="Times New Roman" panose="02020603050405020304" pitchFamily="18" charset="0"/>
              </a:rPr>
              <a:t>- </a:t>
            </a:r>
            <a:r>
              <a:rPr lang="kk-KZ" sz="4000" dirty="0">
                <a:latin typeface="Times New Roman" panose="02020603050405020304" pitchFamily="18" charset="0"/>
                <a:cs typeface="Times New Roman" panose="02020603050405020304" pitchFamily="18" charset="0"/>
              </a:rPr>
              <a:t>М.: Искусство, 1991.</a:t>
            </a: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kk-KZ" sz="4000" dirty="0" err="1">
                <a:latin typeface="Times New Roman" panose="02020603050405020304" pitchFamily="18" charset="0"/>
                <a:cs typeface="Times New Roman" panose="02020603050405020304" pitchFamily="18" charset="0"/>
              </a:rPr>
              <a:t>Грайс</a:t>
            </a:r>
            <a:r>
              <a:rPr lang="kk-KZ" sz="4000" dirty="0">
                <a:latin typeface="Times New Roman" panose="02020603050405020304" pitchFamily="18" charset="0"/>
                <a:cs typeface="Times New Roman" panose="02020603050405020304" pitchFamily="18" charset="0"/>
              </a:rPr>
              <a:t> Т. П. Логика и </a:t>
            </a:r>
            <a:r>
              <a:rPr lang="kk-KZ" sz="4000" dirty="0" err="1">
                <a:latin typeface="Times New Roman" panose="02020603050405020304" pitchFamily="18" charset="0"/>
                <a:cs typeface="Times New Roman" panose="02020603050405020304" pitchFamily="18" charset="0"/>
              </a:rPr>
              <a:t>речевое</a:t>
            </a:r>
            <a:r>
              <a:rPr lang="kk-KZ" sz="4000" dirty="0">
                <a:latin typeface="Times New Roman" panose="02020603050405020304" pitchFamily="18" charset="0"/>
                <a:cs typeface="Times New Roman" panose="02020603050405020304" pitchFamily="18" charset="0"/>
              </a:rPr>
              <a:t> </a:t>
            </a:r>
            <a:r>
              <a:rPr lang="kk-KZ" sz="4000" dirty="0" err="1">
                <a:latin typeface="Times New Roman" panose="02020603050405020304" pitchFamily="18" charset="0"/>
                <a:cs typeface="Times New Roman" panose="02020603050405020304" pitchFamily="18" charset="0"/>
              </a:rPr>
              <a:t>общение</a:t>
            </a:r>
            <a:r>
              <a:rPr lang="kk-KZ" sz="4000" dirty="0">
                <a:latin typeface="Times New Roman" panose="02020603050405020304" pitchFamily="18" charset="0"/>
                <a:cs typeface="Times New Roman" panose="02020603050405020304" pitchFamily="18" charset="0"/>
              </a:rPr>
              <a:t> // </a:t>
            </a:r>
            <a:r>
              <a:rPr lang="kk-KZ" sz="4000" dirty="0" err="1">
                <a:latin typeface="Times New Roman" panose="02020603050405020304" pitchFamily="18" charset="0"/>
                <a:cs typeface="Times New Roman" panose="02020603050405020304" pitchFamily="18" charset="0"/>
              </a:rPr>
              <a:t>Новое</a:t>
            </a:r>
            <a:r>
              <a:rPr lang="kk-KZ" sz="4000" dirty="0">
                <a:latin typeface="Times New Roman" panose="02020603050405020304" pitchFamily="18" charset="0"/>
                <a:cs typeface="Times New Roman" panose="02020603050405020304" pitchFamily="18" charset="0"/>
              </a:rPr>
              <a:t> в </a:t>
            </a:r>
            <a:r>
              <a:rPr lang="kk-KZ" sz="4000" dirty="0" err="1">
                <a:latin typeface="Times New Roman" panose="02020603050405020304" pitchFamily="18" charset="0"/>
                <a:cs typeface="Times New Roman" panose="02020603050405020304" pitchFamily="18" charset="0"/>
              </a:rPr>
              <a:t>зарубежной</a:t>
            </a:r>
            <a:r>
              <a:rPr lang="kk-KZ" sz="4000" dirty="0">
                <a:latin typeface="Times New Roman" panose="02020603050405020304" pitchFamily="18" charset="0"/>
                <a:cs typeface="Times New Roman" panose="02020603050405020304" pitchFamily="18" charset="0"/>
              </a:rPr>
              <a:t> </a:t>
            </a:r>
            <a:r>
              <a:rPr lang="kk-KZ" sz="4000" dirty="0" err="1">
                <a:latin typeface="Times New Roman" panose="02020603050405020304" pitchFamily="18" charset="0"/>
                <a:cs typeface="Times New Roman" panose="02020603050405020304" pitchFamily="18" charset="0"/>
              </a:rPr>
              <a:t>лингвистике</a:t>
            </a:r>
            <a:r>
              <a:rPr lang="kk-KZ" sz="4000" dirty="0">
                <a:latin typeface="Times New Roman" panose="02020603050405020304" pitchFamily="18" charset="0"/>
                <a:cs typeface="Times New Roman" panose="02020603050405020304" pitchFamily="18" charset="0"/>
              </a:rPr>
              <a:t>. </a:t>
            </a:r>
            <a:r>
              <a:rPr lang="kk-KZ" sz="4000" dirty="0" err="1">
                <a:latin typeface="Times New Roman" panose="02020603050405020304" pitchFamily="18" charset="0"/>
                <a:cs typeface="Times New Roman" panose="02020603050405020304" pitchFamily="18" charset="0"/>
              </a:rPr>
              <a:t>Вып</a:t>
            </a:r>
            <a:r>
              <a:rPr lang="kk-KZ" sz="4000" dirty="0">
                <a:latin typeface="Times New Roman" panose="02020603050405020304" pitchFamily="18" charset="0"/>
                <a:cs typeface="Times New Roman" panose="02020603050405020304" pitchFamily="18" charset="0"/>
              </a:rPr>
              <a:t>. XVI. </a:t>
            </a:r>
            <a:r>
              <a:rPr lang="kk-KZ" sz="4000" dirty="0" err="1">
                <a:latin typeface="Times New Roman" panose="02020603050405020304" pitchFamily="18" charset="0"/>
                <a:cs typeface="Times New Roman" panose="02020603050405020304" pitchFamily="18" charset="0"/>
              </a:rPr>
              <a:t>Лингвистическая</a:t>
            </a:r>
            <a:r>
              <a:rPr lang="kk-KZ" sz="4000" dirty="0">
                <a:latin typeface="Times New Roman" panose="02020603050405020304" pitchFamily="18" charset="0"/>
                <a:cs typeface="Times New Roman" panose="02020603050405020304" pitchFamily="18" charset="0"/>
              </a:rPr>
              <a:t> прагматика. </a:t>
            </a:r>
            <a:r>
              <a:rPr lang="kk-KZ" sz="4000" dirty="0" smtClean="0">
                <a:latin typeface="Times New Roman" panose="02020603050405020304" pitchFamily="18" charset="0"/>
                <a:cs typeface="Times New Roman" panose="02020603050405020304" pitchFamily="18" charset="0"/>
              </a:rPr>
              <a:t>- </a:t>
            </a:r>
            <a:r>
              <a:rPr lang="kk-KZ" sz="4000" dirty="0">
                <a:latin typeface="Times New Roman" panose="02020603050405020304" pitchFamily="18" charset="0"/>
                <a:cs typeface="Times New Roman" panose="02020603050405020304" pitchFamily="18" charset="0"/>
              </a:rPr>
              <a:t>М.: Прогресс, 1985.</a:t>
            </a: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kk-KZ" sz="4000" dirty="0">
                <a:latin typeface="Times New Roman" panose="02020603050405020304" pitchFamily="18" charset="0"/>
                <a:cs typeface="Times New Roman" panose="02020603050405020304" pitchFamily="18" charset="0"/>
              </a:rPr>
              <a:t>Григорьев В. П. Поэтика </a:t>
            </a:r>
            <a:r>
              <a:rPr lang="kk-KZ" sz="4000" dirty="0" err="1">
                <a:latin typeface="Times New Roman" panose="02020603050405020304" pitchFamily="18" charset="0"/>
                <a:cs typeface="Times New Roman" panose="02020603050405020304" pitchFamily="18" charset="0"/>
              </a:rPr>
              <a:t>слова</a:t>
            </a:r>
            <a:r>
              <a:rPr lang="kk-KZ" sz="4000" dirty="0">
                <a:latin typeface="Times New Roman" panose="02020603050405020304" pitchFamily="18" charset="0"/>
                <a:cs typeface="Times New Roman" panose="02020603050405020304" pitchFamily="18" charset="0"/>
              </a:rPr>
              <a:t>. </a:t>
            </a:r>
            <a:r>
              <a:rPr lang="kk-KZ" sz="4000" dirty="0" smtClean="0">
                <a:latin typeface="Times New Roman" panose="02020603050405020304" pitchFamily="18" charset="0"/>
                <a:cs typeface="Times New Roman" panose="02020603050405020304" pitchFamily="18" charset="0"/>
              </a:rPr>
              <a:t>- </a:t>
            </a:r>
            <a:r>
              <a:rPr lang="kk-KZ" sz="4000" dirty="0">
                <a:latin typeface="Times New Roman" panose="02020603050405020304" pitchFamily="18" charset="0"/>
                <a:cs typeface="Times New Roman" panose="02020603050405020304" pitchFamily="18" charset="0"/>
              </a:rPr>
              <a:t>М., 1979.</a:t>
            </a:r>
            <a:r>
              <a:rPr lang="ru-RU" sz="4000" dirty="0"/>
              <a:t/>
            </a:r>
            <a:br>
              <a:rPr lang="ru-RU" sz="4000" dirty="0"/>
            </a:br>
            <a:endParaRPr lang="ru-RU" sz="4000" dirty="0"/>
          </a:p>
        </p:txBody>
      </p:sp>
    </p:spTree>
    <p:extLst>
      <p:ext uri="{BB962C8B-B14F-4D97-AF65-F5344CB8AC3E}">
        <p14:creationId xmlns:p14="http://schemas.microsoft.com/office/powerpoint/2010/main" val="1328737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510972"/>
          </a:xfrm>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a:t/>
            </a:r>
            <a:br>
              <a:rPr lang="ru-RU" dirty="0"/>
            </a:br>
            <a:r>
              <a:rPr lang="ru-RU" dirty="0" smtClean="0"/>
              <a:t/>
            </a:r>
            <a:br>
              <a:rPr lang="ru-RU" dirty="0" smtClean="0"/>
            </a:br>
            <a:r>
              <a:rPr lang="ru-RU" dirty="0" err="1" smtClean="0">
                <a:latin typeface="Times New Roman" panose="02020603050405020304" pitchFamily="18" charset="0"/>
                <a:cs typeface="Times New Roman" panose="02020603050405020304" pitchFamily="18" charset="0"/>
              </a:rPr>
              <a:t>Лингвистикалық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сөздіктерде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мәтінге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мынадай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анықтамалар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берілген</a:t>
            </a:r>
            <a:r>
              <a:rPr lang="ru-RU" dirty="0" smtClean="0">
                <a:latin typeface="Times New Roman" panose="02020603050405020304" pitchFamily="18" charset="0"/>
                <a:cs typeface="Times New Roman" panose="02020603050405020304" pitchFamily="18" charset="0"/>
              </a:rPr>
              <a:t>: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Мәтін</a:t>
            </a:r>
            <a:r>
              <a:rPr lang="ru-RU" dirty="0" smtClean="0">
                <a:latin typeface="Times New Roman" panose="02020603050405020304" pitchFamily="18" charset="0"/>
                <a:cs typeface="Times New Roman" panose="02020603050405020304" pitchFamily="18" charset="0"/>
              </a:rPr>
              <a:t> - </a:t>
            </a:r>
            <a:r>
              <a:rPr lang="ru-RU" dirty="0" err="1" smtClean="0">
                <a:latin typeface="Times New Roman" panose="02020603050405020304" pitchFamily="18" charset="0"/>
                <a:cs typeface="Times New Roman" panose="02020603050405020304" pitchFamily="18" charset="0"/>
              </a:rPr>
              <a:t>тілдік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таңбалардың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мағыналық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тұлғалық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байланыстығы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негізінде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түзілген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ізбе-ізділігі</a:t>
            </a:r>
            <a:r>
              <a:rPr lang="ru-RU" dirty="0" smtClean="0">
                <a:latin typeface="Times New Roman" panose="02020603050405020304" pitchFamily="18" charset="0"/>
                <a:cs typeface="Times New Roman" panose="02020603050405020304" pitchFamily="18" charset="0"/>
              </a:rPr>
              <a:t>».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Мәтін</a:t>
            </a:r>
            <a:r>
              <a:rPr lang="ru-RU" dirty="0" smtClean="0">
                <a:latin typeface="Times New Roman" panose="02020603050405020304" pitchFamily="18" charset="0"/>
                <a:cs typeface="Times New Roman" panose="02020603050405020304" pitchFamily="18" charset="0"/>
              </a:rPr>
              <a:t> - </a:t>
            </a:r>
            <a:r>
              <a:rPr lang="ru-RU" dirty="0" err="1" smtClean="0">
                <a:latin typeface="Times New Roman" panose="02020603050405020304" pitchFamily="18" charset="0"/>
                <a:cs typeface="Times New Roman" panose="02020603050405020304" pitchFamily="18" charset="0"/>
              </a:rPr>
              <a:t>латынша</a:t>
            </a:r>
            <a:r>
              <a:rPr lang="ru-RU"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textus</a:t>
            </a:r>
            <a:r>
              <a:rPr lang="kk-KZ"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байланысу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қосылу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тұтасып</a:t>
            </a:r>
            <a:r>
              <a:rPr lang="ru-RU" dirty="0" smtClean="0">
                <a:latin typeface="Times New Roman" panose="02020603050405020304" pitchFamily="18" charset="0"/>
                <a:cs typeface="Times New Roman" panose="02020603050405020304" pitchFamily="18" charset="0"/>
              </a:rPr>
              <a:t> кету. </a:t>
            </a:r>
            <a:r>
              <a:rPr lang="ru-RU" dirty="0" err="1" smtClean="0">
                <a:latin typeface="Times New Roman" panose="02020603050405020304" pitchFamily="18" charset="0"/>
                <a:cs typeface="Times New Roman" panose="02020603050405020304" pitchFamily="18" charset="0"/>
              </a:rPr>
              <a:t>Басты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қасиеті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тұтасым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жэне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байласым</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болып</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саналатын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мағыналык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байланыстармен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біріккен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таңба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бірліктерінің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тізбегі</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3381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082972"/>
          </a:xfrm>
        </p:spPr>
        <p:txBody>
          <a:bodyPr/>
          <a:lstStyle/>
          <a:p>
            <a:pPr algn="ctr"/>
            <a:r>
              <a:rPr lang="kk-KZ" sz="2800" b="1" dirty="0" smtClean="0">
                <a:solidFill>
                  <a:srgbClr val="002060"/>
                </a:solidFill>
                <a:latin typeface="Times New Roman" panose="02020603050405020304" pitchFamily="18" charset="0"/>
                <a:cs typeface="Times New Roman" panose="02020603050405020304" pitchFamily="18" charset="0"/>
              </a:rPr>
              <a:t>НАЗАР ҚОЙЫП ТЫҢДАҒАНДАРЫҢЫЗҒА РАҚЫМЕТ</a:t>
            </a:r>
            <a:r>
              <a:rPr lang="kk-KZ" dirty="0" smtClean="0"/>
              <a:t>! </a:t>
            </a:r>
            <a:br>
              <a:rPr lang="kk-KZ" dirty="0" smtClean="0"/>
            </a:br>
            <a:r>
              <a:rPr lang="kk-KZ" dirty="0"/>
              <a:t/>
            </a:r>
            <a:br>
              <a:rPr lang="kk-KZ" dirty="0"/>
            </a:br>
            <a:r>
              <a:rPr lang="kk-KZ" dirty="0" smtClean="0"/>
              <a:t/>
            </a:r>
            <a:br>
              <a:rPr lang="kk-KZ" dirty="0" smtClean="0"/>
            </a:br>
            <a:endParaRPr lang="ru-RU" dirty="0"/>
          </a:p>
        </p:txBody>
      </p:sp>
      <p:sp>
        <p:nvSpPr>
          <p:cNvPr id="3" name="AutoShape 2" descr="Сабақ жоспары &quot;Ұлттық ою - өрнек&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4" descr="Сабақ жоспары &quot;Ұлттық ою - өрнек&quo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6" name="Рисунок 5"/>
          <p:cNvPicPr>
            <a:picLocks noChangeAspect="1"/>
          </p:cNvPicPr>
          <p:nvPr/>
        </p:nvPicPr>
        <p:blipFill>
          <a:blip r:embed="rId2"/>
          <a:stretch>
            <a:fillRect/>
          </a:stretch>
        </p:blipFill>
        <p:spPr>
          <a:xfrm>
            <a:off x="2995448" y="3831021"/>
            <a:ext cx="5770180" cy="1872812"/>
          </a:xfrm>
          <a:prstGeom prst="rect">
            <a:avLst/>
          </a:prstGeom>
        </p:spPr>
      </p:pic>
    </p:spTree>
    <p:extLst>
      <p:ext uri="{BB962C8B-B14F-4D97-AF65-F5344CB8AC3E}">
        <p14:creationId xmlns:p14="http://schemas.microsoft.com/office/powerpoint/2010/main" val="67695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t/>
            </a:r>
            <a:br>
              <a:rPr lang="kk-KZ" dirty="0" smtClean="0"/>
            </a:br>
            <a:r>
              <a:rPr lang="kk-KZ" dirty="0"/>
              <a:t/>
            </a:r>
            <a:br>
              <a:rPr lang="kk-KZ" dirty="0"/>
            </a:br>
            <a:r>
              <a:rPr lang="kk-KZ" dirty="0" smtClean="0"/>
              <a:t/>
            </a:r>
            <a:br>
              <a:rPr lang="kk-KZ" dirty="0" smtClean="0"/>
            </a:br>
            <a:r>
              <a:rPr lang="ru-RU" dirty="0" smtClean="0">
                <a:latin typeface="Times New Roman" panose="02020603050405020304" pitchFamily="18" charset="0"/>
                <a:cs typeface="Times New Roman" panose="02020603050405020304" pitchFamily="18" charset="0"/>
              </a:rPr>
              <a:t>«</a:t>
            </a:r>
            <a:r>
              <a:rPr lang="ru-RU" dirty="0" err="1" smtClean="0">
                <a:latin typeface="Times New Roman" panose="02020603050405020304" pitchFamily="18" charset="0"/>
                <a:cs typeface="Times New Roman" panose="02020603050405020304" pitchFamily="18" charset="0"/>
              </a:rPr>
              <a:t>Тіл</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білімі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сөздігінде</a:t>
            </a:r>
            <a:r>
              <a:rPr lang="ru-RU" dirty="0" smtClean="0">
                <a:latin typeface="Times New Roman" panose="02020603050405020304" pitchFamily="18" charset="0"/>
                <a:cs typeface="Times New Roman" panose="02020603050405020304" pitchFamily="18" charset="0"/>
              </a:rPr>
              <a:t>:</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1. </a:t>
            </a:r>
            <a:r>
              <a:rPr lang="ru-RU" dirty="0" err="1" smtClean="0">
                <a:latin typeface="Times New Roman" panose="02020603050405020304" pitchFamily="18" charset="0"/>
                <a:cs typeface="Times New Roman" panose="02020603050405020304" pitchFamily="18" charset="0"/>
              </a:rPr>
              <a:t>Тілдің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өмір</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сүруінің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феноменологиялық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алғашқы</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тәсілі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З.Шмидт</a:t>
            </a:r>
            <a:r>
              <a:rPr lang="ru-RU" dirty="0" smtClean="0">
                <a:latin typeface="Times New Roman" panose="02020603050405020304" pitchFamily="18" charset="0"/>
                <a:cs typeface="Times New Roman" panose="02020603050405020304" pitchFamily="18" charset="0"/>
              </a:rPr>
              <a:t>);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2. </a:t>
            </a:r>
            <a:r>
              <a:rPr lang="ru-RU" dirty="0" err="1" smtClean="0">
                <a:latin typeface="Times New Roman" panose="02020603050405020304" pitchFamily="18" charset="0"/>
                <a:cs typeface="Times New Roman" panose="02020603050405020304" pitchFamily="18" charset="0"/>
              </a:rPr>
              <a:t>Жүйеленген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тұтасқан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тиянақталған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мағыналық</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жақтан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өзара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байланысқан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сөйлемдердің</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тізбегі</a:t>
            </a:r>
            <a:r>
              <a:rPr lang="ru-RU" dirty="0" smtClean="0">
                <a:latin typeface="Times New Roman" panose="02020603050405020304" pitchFamily="18" charset="0"/>
                <a:cs typeface="Times New Roman" panose="02020603050405020304" pitchFamily="18" charset="0"/>
              </a:rPr>
              <a:t>;</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3. </a:t>
            </a:r>
            <a:r>
              <a:rPr lang="ru-RU" dirty="0" err="1" smtClean="0">
                <a:latin typeface="Times New Roman" panose="02020603050405020304" pitchFamily="18" charset="0"/>
                <a:cs typeface="Times New Roman" panose="02020603050405020304" pitchFamily="18" charset="0"/>
              </a:rPr>
              <a:t>Коммуникацияға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қатысушыға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тән</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сөйлемелік</a:t>
            </a:r>
            <a:r>
              <a:rPr lang="ru-RU" dirty="0" smtClean="0">
                <a:latin typeface="Times New Roman" panose="02020603050405020304" pitchFamily="18" charset="0"/>
                <a:cs typeface="Times New Roman" panose="02020603050405020304" pitchFamily="18" charset="0"/>
              </a:rPr>
              <a:t> (высказывание) </a:t>
            </a:r>
            <a:r>
              <a:rPr lang="ru-RU" dirty="0" err="1" smtClean="0">
                <a:latin typeface="Times New Roman" panose="02020603050405020304" pitchFamily="18" charset="0"/>
                <a:cs typeface="Times New Roman" panose="02020603050405020304" pitchFamily="18" charset="0"/>
              </a:rPr>
              <a:t>бірізділігі</a:t>
            </a:r>
            <a:r>
              <a:rPr lang="ru-RU" dirty="0" smtClean="0">
                <a:latin typeface="Times New Roman" panose="02020603050405020304" pitchFamily="18" charset="0"/>
                <a:cs typeface="Times New Roman" panose="02020603050405020304" pitchFamily="18" charset="0"/>
              </a:rPr>
              <a:t>.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4. </a:t>
            </a:r>
            <a:r>
              <a:rPr lang="ru-RU" dirty="0" err="1" smtClean="0">
                <a:latin typeface="Times New Roman" panose="02020603050405020304" pitchFamily="18" charset="0"/>
                <a:cs typeface="Times New Roman" panose="02020603050405020304" pitchFamily="18" charset="0"/>
              </a:rPr>
              <a:t>Ауызша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немесе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жазбаша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сөйлеу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туындылары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22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09096"/>
          </a:xfrm>
        </p:spPr>
        <p:txBody>
          <a:bodyPr>
            <a:normAutofit fontScale="90000"/>
          </a:bodyPr>
          <a:lstStyle/>
          <a:p>
            <a:r>
              <a:rPr lang="kk-KZ" dirty="0" smtClean="0"/>
              <a:t> </a:t>
            </a:r>
            <a:br>
              <a:rPr lang="kk-KZ" dirty="0" smtClean="0"/>
            </a:br>
            <a:r>
              <a:rPr lang="kk-KZ" dirty="0"/>
              <a:t/>
            </a:r>
            <a:br>
              <a:rPr lang="kk-KZ" dirty="0"/>
            </a:br>
            <a:r>
              <a:rPr lang="kk-KZ" sz="3600" dirty="0" smtClean="0">
                <a:solidFill>
                  <a:srgbClr val="7030A0"/>
                </a:solidFill>
                <a:latin typeface="Times New Roman" panose="02020603050405020304" pitchFamily="18" charset="0"/>
                <a:cs typeface="Times New Roman" panose="02020603050405020304" pitchFamily="18" charset="0"/>
              </a:rPr>
              <a:t>«</a:t>
            </a:r>
            <a:r>
              <a:rPr lang="ru-RU" sz="3600" dirty="0" smtClean="0">
                <a:solidFill>
                  <a:srgbClr val="7030A0"/>
                </a:solidFill>
                <a:latin typeface="Times New Roman" panose="02020603050405020304" pitchFamily="18" charset="0"/>
                <a:cs typeface="Times New Roman" panose="02020603050405020304" pitchFamily="18" charset="0"/>
              </a:rPr>
              <a:t>Текст</a:t>
            </a:r>
            <a:r>
              <a:rPr lang="ru-RU" sz="3600" dirty="0">
                <a:solidFill>
                  <a:srgbClr val="7030A0"/>
                </a:solidFill>
                <a:latin typeface="Times New Roman" panose="02020603050405020304" pitchFamily="18" charset="0"/>
                <a:cs typeface="Times New Roman" panose="02020603050405020304" pitchFamily="18" charset="0"/>
              </a:rPr>
              <a:t>, если рассматривать его в системе обобщенных функциональных категорий, квалифицируется как высшая коммуникативная единица. Это целостная единица, состоящая из коммуникативно-функциональных элементов, организованных в систему для осуществления коммуникативного намерения автора текста соответственно речевой </a:t>
            </a:r>
            <a:r>
              <a:rPr lang="ru-RU" sz="3600" dirty="0" smtClean="0">
                <a:solidFill>
                  <a:srgbClr val="7030A0"/>
                </a:solidFill>
                <a:latin typeface="Times New Roman" panose="02020603050405020304" pitchFamily="18" charset="0"/>
                <a:cs typeface="Times New Roman" panose="02020603050405020304" pitchFamily="18" charset="0"/>
              </a:rPr>
              <a:t>ситуации» (</a:t>
            </a:r>
            <a:r>
              <a:rPr lang="ru-RU" sz="3600" dirty="0" err="1" smtClean="0">
                <a:solidFill>
                  <a:srgbClr val="7030A0"/>
                </a:solidFill>
                <a:latin typeface="Times New Roman" panose="02020603050405020304" pitchFamily="18" charset="0"/>
                <a:cs typeface="Times New Roman" panose="02020603050405020304" pitchFamily="18" charset="0"/>
              </a:rPr>
              <a:t>Валгина</a:t>
            </a:r>
            <a:r>
              <a:rPr lang="ru-RU" sz="3600" dirty="0" smtClean="0">
                <a:solidFill>
                  <a:srgbClr val="7030A0"/>
                </a:solidFill>
                <a:latin typeface="Times New Roman" panose="02020603050405020304" pitchFamily="18" charset="0"/>
                <a:cs typeface="Times New Roman" panose="02020603050405020304" pitchFamily="18" charset="0"/>
              </a:rPr>
              <a:t> Н.С</a:t>
            </a:r>
            <a:r>
              <a:rPr lang="ru-RU" dirty="0" smtClean="0">
                <a:solidFill>
                  <a:srgbClr val="7030A0"/>
                </a:solidFill>
              </a:rPr>
              <a:t>.)</a:t>
            </a:r>
            <a:br>
              <a:rPr lang="ru-RU" dirty="0" smtClean="0">
                <a:solidFill>
                  <a:srgbClr val="7030A0"/>
                </a:solidFill>
              </a:rPr>
            </a:br>
            <a:r>
              <a:rPr lang="ru-RU" dirty="0" smtClean="0">
                <a:solidFill>
                  <a:srgbClr val="7030A0"/>
                </a:solidFill>
              </a:rPr>
              <a:t/>
            </a:r>
            <a:br>
              <a:rPr lang="ru-RU" dirty="0" smtClean="0">
                <a:solidFill>
                  <a:srgbClr val="7030A0"/>
                </a:solidFill>
              </a:rPr>
            </a:br>
            <a:r>
              <a:rPr lang="ru-RU" sz="3600" dirty="0" err="1" smtClean="0">
                <a:solidFill>
                  <a:srgbClr val="FF0000"/>
                </a:solidFill>
                <a:latin typeface="Times New Roman" panose="02020603050405020304" pitchFamily="18" charset="0"/>
                <a:cs typeface="Times New Roman" panose="02020603050405020304" pitchFamily="18" charset="0"/>
              </a:rPr>
              <a:t>Семантикалық-құрылымдық</a:t>
            </a:r>
            <a:r>
              <a:rPr lang="ru-RU" sz="3600" dirty="0" smtClean="0">
                <a:solidFill>
                  <a:srgbClr val="FF0000"/>
                </a:solidFill>
                <a:latin typeface="Times New Roman" panose="02020603050405020304" pitchFamily="18" charset="0"/>
                <a:cs typeface="Times New Roman" panose="02020603050405020304" pitchFamily="18" charset="0"/>
              </a:rPr>
              <a:t> </a:t>
            </a:r>
            <a:r>
              <a:rPr lang="ru-RU" sz="3600" dirty="0" err="1" smtClean="0">
                <a:solidFill>
                  <a:srgbClr val="FF0000"/>
                </a:solidFill>
                <a:latin typeface="Times New Roman" panose="02020603050405020304" pitchFamily="18" charset="0"/>
                <a:cs typeface="Times New Roman" panose="02020603050405020304" pitchFamily="18" charset="0"/>
              </a:rPr>
              <a:t>деңгейдегі</a:t>
            </a:r>
            <a:r>
              <a:rPr lang="ru-RU" sz="3600" dirty="0" smtClean="0">
                <a:solidFill>
                  <a:srgbClr val="FF0000"/>
                </a:solidFill>
                <a:latin typeface="Times New Roman" panose="02020603050405020304" pitchFamily="18" charset="0"/>
                <a:cs typeface="Times New Roman" panose="02020603050405020304" pitchFamily="18" charset="0"/>
              </a:rPr>
              <a:t> </a:t>
            </a:r>
            <a:r>
              <a:rPr lang="ru-RU" sz="3600" dirty="0" err="1" smtClean="0">
                <a:solidFill>
                  <a:srgbClr val="FF0000"/>
                </a:solidFill>
                <a:latin typeface="Times New Roman" panose="02020603050405020304" pitchFamily="18" charset="0"/>
                <a:cs typeface="Times New Roman" panose="02020603050405020304" pitchFamily="18" charset="0"/>
              </a:rPr>
              <a:t>мәтін</a:t>
            </a:r>
            <a:r>
              <a:rPr lang="ru-RU" sz="3600" dirty="0" smtClean="0">
                <a:solidFill>
                  <a:srgbClr val="FF0000"/>
                </a:solidFill>
                <a:latin typeface="Times New Roman" panose="02020603050405020304" pitchFamily="18" charset="0"/>
                <a:cs typeface="Times New Roman" panose="02020603050405020304" pitchFamily="18" charset="0"/>
              </a:rPr>
              <a:t> </a:t>
            </a:r>
            <a:r>
              <a:rPr lang="ru-RU" sz="3600" dirty="0" err="1" smtClean="0">
                <a:solidFill>
                  <a:srgbClr val="FF0000"/>
                </a:solidFill>
                <a:latin typeface="Times New Roman" panose="02020603050405020304" pitchFamily="18" charset="0"/>
                <a:cs typeface="Times New Roman" panose="02020603050405020304" pitchFamily="18" charset="0"/>
              </a:rPr>
              <a:t>бірліктері</a:t>
            </a:r>
            <a:r>
              <a:rPr lang="ru-RU" sz="3600" dirty="0" smtClean="0">
                <a:solidFill>
                  <a:srgbClr val="FF0000"/>
                </a:solidFill>
                <a:latin typeface="Times New Roman" panose="02020603050405020304" pitchFamily="18" charset="0"/>
                <a:cs typeface="Times New Roman" panose="02020603050405020304" pitchFamily="18" charset="0"/>
              </a:rPr>
              <a:t> - айтылым, фраза </a:t>
            </a:r>
            <a:r>
              <a:rPr lang="ru-RU" sz="3600" dirty="0" err="1" smtClean="0">
                <a:solidFill>
                  <a:srgbClr val="FF0000"/>
                </a:solidFill>
                <a:latin typeface="Times New Roman" panose="02020603050405020304" pitchFamily="18" charset="0"/>
                <a:cs typeface="Times New Roman" panose="02020603050405020304" pitchFamily="18" charset="0"/>
              </a:rPr>
              <a:t>аралық</a:t>
            </a:r>
            <a:r>
              <a:rPr lang="ru-RU" sz="3600" dirty="0" smtClean="0">
                <a:solidFill>
                  <a:srgbClr val="FF0000"/>
                </a:solidFill>
                <a:latin typeface="Times New Roman" panose="02020603050405020304" pitchFamily="18" charset="0"/>
                <a:cs typeface="Times New Roman" panose="02020603050405020304" pitchFamily="18" charset="0"/>
              </a:rPr>
              <a:t> </a:t>
            </a:r>
            <a:r>
              <a:rPr lang="ru-RU" sz="3600" dirty="0" err="1" smtClean="0">
                <a:solidFill>
                  <a:srgbClr val="FF0000"/>
                </a:solidFill>
                <a:latin typeface="Times New Roman" panose="02020603050405020304" pitchFamily="18" charset="0"/>
                <a:cs typeface="Times New Roman" panose="02020603050405020304" pitchFamily="18" charset="0"/>
              </a:rPr>
              <a:t>бірліктер</a:t>
            </a:r>
            <a:r>
              <a:rPr lang="ru-RU" sz="3600" dirty="0" smtClean="0">
                <a:solidFill>
                  <a:srgbClr val="FF0000"/>
                </a:solidFill>
                <a:latin typeface="Times New Roman" panose="02020603050405020304" pitchFamily="18" charset="0"/>
                <a:cs typeface="Times New Roman" panose="02020603050405020304" pitchFamily="18" charset="0"/>
              </a:rPr>
              <a:t> (</a:t>
            </a:r>
            <a:r>
              <a:rPr lang="ru-RU" sz="3600" dirty="0" err="1" smtClean="0">
                <a:solidFill>
                  <a:srgbClr val="FF0000"/>
                </a:solidFill>
                <a:latin typeface="Times New Roman" panose="02020603050405020304" pitchFamily="18" charset="0"/>
                <a:cs typeface="Times New Roman" panose="02020603050405020304" pitchFamily="18" charset="0"/>
              </a:rPr>
              <a:t>Валгина</a:t>
            </a:r>
            <a:r>
              <a:rPr lang="ru-RU" sz="3600" dirty="0" smtClean="0">
                <a:solidFill>
                  <a:srgbClr val="FF0000"/>
                </a:solidFill>
                <a:latin typeface="Times New Roman" panose="02020603050405020304" pitchFamily="18" charset="0"/>
                <a:cs typeface="Times New Roman" panose="02020603050405020304" pitchFamily="18" charset="0"/>
              </a:rPr>
              <a:t>)</a:t>
            </a:r>
            <a:r>
              <a:rPr lang="ru-RU" sz="3600" dirty="0">
                <a:solidFill>
                  <a:srgbClr val="FF0000"/>
                </a:solidFill>
                <a:latin typeface="Times New Roman" panose="02020603050405020304" pitchFamily="18" charset="0"/>
                <a:cs typeface="Times New Roman" panose="02020603050405020304" pitchFamily="18" charset="0"/>
              </a:rPr>
              <a:t/>
            </a:r>
            <a:br>
              <a:rPr lang="ru-RU" sz="3600" dirty="0">
                <a:solidFill>
                  <a:srgbClr val="FF0000"/>
                </a:solidFill>
                <a:latin typeface="Times New Roman" panose="02020603050405020304" pitchFamily="18" charset="0"/>
                <a:cs typeface="Times New Roman" panose="02020603050405020304" pitchFamily="18" charset="0"/>
              </a:rPr>
            </a:br>
            <a:r>
              <a:rPr lang="ru-RU" sz="3600" dirty="0" smtClean="0">
                <a:solidFill>
                  <a:srgbClr val="FF0000"/>
                </a:solidFill>
                <a:latin typeface="Times New Roman" panose="02020603050405020304" pitchFamily="18" charset="0"/>
                <a:cs typeface="Times New Roman" panose="02020603050405020304" pitchFamily="18" charset="0"/>
              </a:rPr>
              <a:t>(</a:t>
            </a:r>
            <a:r>
              <a:rPr lang="ru-RU" sz="3600" dirty="0" err="1" smtClean="0">
                <a:solidFill>
                  <a:srgbClr val="FF0000"/>
                </a:solidFill>
                <a:latin typeface="Times New Roman" panose="02020603050405020304" pitchFamily="18" charset="0"/>
                <a:cs typeface="Times New Roman" panose="02020603050405020304" pitchFamily="18" charset="0"/>
              </a:rPr>
              <a:t>Әңгімелеу</a:t>
            </a:r>
            <a:r>
              <a:rPr lang="ru-RU" sz="3600" dirty="0" smtClean="0">
                <a:solidFill>
                  <a:srgbClr val="FF0000"/>
                </a:solidFill>
                <a:latin typeface="Times New Roman" panose="02020603050405020304" pitchFamily="18" charset="0"/>
                <a:cs typeface="Times New Roman" panose="02020603050405020304" pitchFamily="18" charset="0"/>
              </a:rPr>
              <a:t>, </a:t>
            </a:r>
            <a:r>
              <a:rPr lang="ru-RU" sz="3600" dirty="0" err="1" smtClean="0">
                <a:solidFill>
                  <a:srgbClr val="FF0000"/>
                </a:solidFill>
                <a:latin typeface="Times New Roman" panose="02020603050405020304" pitchFamily="18" charset="0"/>
                <a:cs typeface="Times New Roman" panose="02020603050405020304" pitchFamily="18" charset="0"/>
              </a:rPr>
              <a:t>сипаттау</a:t>
            </a:r>
            <a:r>
              <a:rPr lang="ru-RU" sz="3600" dirty="0" smtClean="0">
                <a:solidFill>
                  <a:srgbClr val="FF0000"/>
                </a:solidFill>
                <a:latin typeface="Times New Roman" panose="02020603050405020304" pitchFamily="18" charset="0"/>
                <a:cs typeface="Times New Roman" panose="02020603050405020304" pitchFamily="18" charset="0"/>
              </a:rPr>
              <a:t>, </a:t>
            </a:r>
            <a:r>
              <a:rPr lang="ru-RU" sz="3600" dirty="0" err="1" smtClean="0">
                <a:solidFill>
                  <a:srgbClr val="FF0000"/>
                </a:solidFill>
                <a:latin typeface="Times New Roman" panose="02020603050405020304" pitchFamily="18" charset="0"/>
                <a:cs typeface="Times New Roman" panose="02020603050405020304" pitchFamily="18" charset="0"/>
              </a:rPr>
              <a:t>пайымдау</a:t>
            </a:r>
            <a:r>
              <a:rPr lang="ru-RU" sz="3600" dirty="0" smtClean="0">
                <a:solidFill>
                  <a:srgbClr val="FF0000"/>
                </a:solidFill>
                <a:latin typeface="Times New Roman" panose="02020603050405020304" pitchFamily="18" charset="0"/>
                <a:cs typeface="Times New Roman" panose="02020603050405020304" pitchFamily="18" charset="0"/>
              </a:rPr>
              <a:t>) </a:t>
            </a:r>
            <a:r>
              <a:rPr lang="kk-KZ" sz="3600" dirty="0">
                <a:solidFill>
                  <a:srgbClr val="FF0000"/>
                </a:solidFill>
                <a:latin typeface="Times New Roman" panose="02020603050405020304" pitchFamily="18" charset="0"/>
                <a:cs typeface="Times New Roman" panose="02020603050405020304" pitchFamily="18" charset="0"/>
              </a:rPr>
              <a:t/>
            </a:r>
            <a:br>
              <a:rPr lang="kk-KZ" sz="3600" dirty="0">
                <a:solidFill>
                  <a:srgbClr val="FF0000"/>
                </a:solidFill>
                <a:latin typeface="Times New Roman" panose="02020603050405020304" pitchFamily="18" charset="0"/>
                <a:cs typeface="Times New Roman" panose="02020603050405020304" pitchFamily="18" charset="0"/>
              </a:rPr>
            </a:br>
            <a:r>
              <a:rPr lang="kk-KZ" dirty="0" smtClean="0">
                <a:solidFill>
                  <a:srgbClr val="7030A0"/>
                </a:solidFill>
              </a:rPr>
              <a:t/>
            </a:r>
            <a:br>
              <a:rPr lang="kk-KZ" dirty="0" smtClean="0">
                <a:solidFill>
                  <a:srgbClr val="7030A0"/>
                </a:solidFill>
              </a:rPr>
            </a:br>
            <a:r>
              <a:rPr lang="kk-KZ" dirty="0"/>
              <a:t/>
            </a:r>
            <a:br>
              <a:rPr lang="kk-KZ" dirty="0"/>
            </a:br>
            <a:endParaRPr lang="ru-RU" dirty="0"/>
          </a:p>
        </p:txBody>
      </p:sp>
    </p:spTree>
    <p:extLst>
      <p:ext uri="{BB962C8B-B14F-4D97-AF65-F5344CB8AC3E}">
        <p14:creationId xmlns:p14="http://schemas.microsoft.com/office/powerpoint/2010/main" val="1777278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0731" y="3746278"/>
            <a:ext cx="10515600" cy="1325563"/>
          </a:xfrm>
        </p:spPr>
        <p:txBody>
          <a:bodyPr>
            <a:normAutofit fontScale="90000"/>
          </a:bodyPr>
          <a:lstStyle/>
          <a:p>
            <a:r>
              <a:rPr lang="kk-KZ" dirty="0" smtClean="0">
                <a:solidFill>
                  <a:srgbClr val="7030A0"/>
                </a:solidFill>
              </a:rPr>
              <a:t>Мәтін бүтіндігі: </a:t>
            </a:r>
            <a:br>
              <a:rPr lang="kk-KZ" dirty="0" smtClean="0">
                <a:solidFill>
                  <a:srgbClr val="7030A0"/>
                </a:solidFill>
              </a:rPr>
            </a:br>
            <a:r>
              <a:rPr lang="kk-KZ" dirty="0">
                <a:solidFill>
                  <a:srgbClr val="7030A0"/>
                </a:solidFill>
              </a:rPr>
              <a:t/>
            </a:r>
            <a:br>
              <a:rPr lang="kk-KZ" dirty="0">
                <a:solidFill>
                  <a:srgbClr val="7030A0"/>
                </a:solidFill>
              </a:rPr>
            </a:br>
            <a:r>
              <a:rPr lang="kk-KZ" dirty="0" smtClean="0">
                <a:solidFill>
                  <a:srgbClr val="7030A0"/>
                </a:solidFill>
              </a:rPr>
              <a:t>- ФУНКЦИОНАЛДЫҚ  </a:t>
            </a:r>
            <a:br>
              <a:rPr lang="kk-KZ" dirty="0" smtClean="0">
                <a:solidFill>
                  <a:srgbClr val="7030A0"/>
                </a:solidFill>
              </a:rPr>
            </a:br>
            <a:r>
              <a:rPr lang="kk-KZ" dirty="0" smtClean="0">
                <a:solidFill>
                  <a:srgbClr val="7030A0"/>
                </a:solidFill>
              </a:rPr>
              <a:t>- МАЗМҰНДЫҚ</a:t>
            </a:r>
            <a:br>
              <a:rPr lang="kk-KZ" dirty="0" smtClean="0">
                <a:solidFill>
                  <a:srgbClr val="7030A0"/>
                </a:solidFill>
              </a:rPr>
            </a:br>
            <a:r>
              <a:rPr lang="kk-KZ" dirty="0" smtClean="0">
                <a:solidFill>
                  <a:srgbClr val="7030A0"/>
                </a:solidFill>
              </a:rPr>
              <a:t>- ҚҰРЫЛЫМДЫҚ сипатымен анықталады</a:t>
            </a:r>
            <a:r>
              <a:rPr lang="kk-KZ" dirty="0" smtClean="0"/>
              <a:t>. </a:t>
            </a:r>
            <a:br>
              <a:rPr lang="kk-KZ" dirty="0" smtClean="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t/>
            </a:r>
            <a:br>
              <a:rPr lang="kk-KZ" dirty="0" smtClean="0"/>
            </a:br>
            <a:endParaRPr lang="ru-RU" dirty="0"/>
          </a:p>
        </p:txBody>
      </p:sp>
    </p:spTree>
    <p:extLst>
      <p:ext uri="{BB962C8B-B14F-4D97-AF65-F5344CB8AC3E}">
        <p14:creationId xmlns:p14="http://schemas.microsoft.com/office/powerpoint/2010/main" val="1572214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14503"/>
          </a:xfrm>
        </p:spPr>
        <p:txBody>
          <a:bodyPr>
            <a:normAutofit fontScale="90000"/>
          </a:bodyPr>
          <a:lstStyle/>
          <a:p>
            <a:r>
              <a:rPr lang="kk-KZ" dirty="0" smtClean="0"/>
              <a:t>«</a:t>
            </a:r>
            <a:r>
              <a:rPr lang="kk-KZ" dirty="0">
                <a:solidFill>
                  <a:srgbClr val="002060"/>
                </a:solidFill>
              </a:rPr>
              <a:t>Мақсатым тіл ұстартып, өнер шашпақ» деп дана </a:t>
            </a:r>
            <a:r>
              <a:rPr lang="kk-KZ" dirty="0" smtClean="0">
                <a:solidFill>
                  <a:srgbClr val="002060"/>
                </a:solidFill>
              </a:rPr>
              <a:t>Абай айтқандай</a:t>
            </a:r>
            <a:r>
              <a:rPr lang="kk-KZ" dirty="0">
                <a:solidFill>
                  <a:srgbClr val="002060"/>
                </a:solidFill>
              </a:rPr>
              <a:t>, тыңдаушы немесе оқырман оқыған шығармасынан, талаптанады, өмірінің мәніне айналдырады. Бұл эстетикалық тағылым алып, адами идеалдарға </a:t>
            </a:r>
            <a:r>
              <a:rPr lang="kk-KZ" dirty="0" smtClean="0">
                <a:solidFill>
                  <a:srgbClr val="002060"/>
                </a:solidFill>
              </a:rPr>
              <a:t>ұмтылатын, </a:t>
            </a:r>
            <a:r>
              <a:rPr lang="kk-KZ" dirty="0">
                <a:solidFill>
                  <a:srgbClr val="002060"/>
                </a:solidFill>
              </a:rPr>
              <a:t>бірден бола салатын құбылыс емес шығар, дей тұрғанмен, өмірінің мәнін, дүниенің сырын іздеп адам жаны білуге құмартқанда, санасына тамшыдай тамып әсер етіп, тіршілік болмысының әр қилы сыры мен  сымбатын айқындай жеткізетін, </a:t>
            </a:r>
            <a:r>
              <a:rPr lang="kk-KZ" dirty="0" smtClean="0">
                <a:solidFill>
                  <a:srgbClr val="002060"/>
                </a:solidFill>
              </a:rPr>
              <a:t>тәрбиелейтін адами </a:t>
            </a:r>
            <a:r>
              <a:rPr lang="kk-KZ" dirty="0">
                <a:solidFill>
                  <a:srgbClr val="002060"/>
                </a:solidFill>
              </a:rPr>
              <a:t>құрал </a:t>
            </a:r>
            <a:r>
              <a:rPr lang="kk-KZ" dirty="0" smtClean="0"/>
              <a:t>. </a:t>
            </a:r>
            <a:endParaRPr lang="ru-RU" dirty="0"/>
          </a:p>
        </p:txBody>
      </p:sp>
    </p:spTree>
    <p:extLst>
      <p:ext uri="{BB962C8B-B14F-4D97-AF65-F5344CB8AC3E}">
        <p14:creationId xmlns:p14="http://schemas.microsoft.com/office/powerpoint/2010/main" val="3973481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solidFill>
                  <a:srgbClr val="002060"/>
                </a:solidFill>
              </a:rPr>
              <a:t>Көркем </a:t>
            </a:r>
            <a:r>
              <a:rPr lang="kk-KZ" dirty="0">
                <a:solidFill>
                  <a:srgbClr val="002060"/>
                </a:solidFill>
              </a:rPr>
              <a:t>шығармадағы уақыт пен кеңістіктің біріккен, бүтін қалпын танытатын </a:t>
            </a:r>
            <a:r>
              <a:rPr lang="kk-KZ" dirty="0" smtClean="0">
                <a:solidFill>
                  <a:srgbClr val="002060"/>
                </a:solidFill>
              </a:rPr>
              <a:t>МЕКЕНШАҚ ұғымы негізінде БҮТІНДІК танылады.  </a:t>
            </a:r>
            <a:br>
              <a:rPr lang="kk-KZ" dirty="0" smtClean="0">
                <a:solidFill>
                  <a:srgbClr val="002060"/>
                </a:solidFill>
              </a:rPr>
            </a:br>
            <a:r>
              <a:rPr lang="kk-KZ" dirty="0" smtClean="0">
                <a:solidFill>
                  <a:srgbClr val="002060"/>
                </a:solidFill>
              </a:rPr>
              <a:t>М</a:t>
            </a:r>
            <a:r>
              <a:rPr lang="kk-KZ" dirty="0">
                <a:solidFill>
                  <a:srgbClr val="002060"/>
                </a:solidFill>
              </a:rPr>
              <a:t>. </a:t>
            </a:r>
            <a:r>
              <a:rPr lang="kk-KZ" dirty="0" err="1">
                <a:solidFill>
                  <a:srgbClr val="002060"/>
                </a:solidFill>
              </a:rPr>
              <a:t>Бахтиннің</a:t>
            </a:r>
            <a:r>
              <a:rPr lang="kk-KZ" dirty="0">
                <a:solidFill>
                  <a:srgbClr val="002060"/>
                </a:solidFill>
              </a:rPr>
              <a:t> көрсеткеніндей, мұнда уақыт тереңдей, бүтінделе түсіп, көркемдік тұрғыдан нақтыланады да, кеңістік уақыт қозғалысымен бірге жымдасып, шығармадағы сюжеттік желіге, ондағы тарихи оқиғаларға кірігіп, </a:t>
            </a:r>
            <a:r>
              <a:rPr lang="kk-KZ" dirty="0" smtClean="0">
                <a:solidFill>
                  <a:srgbClr val="002060"/>
                </a:solidFill>
              </a:rPr>
              <a:t>үндеседі.</a:t>
            </a:r>
            <a:endParaRPr lang="ru-RU" dirty="0">
              <a:solidFill>
                <a:srgbClr val="002060"/>
              </a:solidFill>
            </a:endParaRPr>
          </a:p>
        </p:txBody>
      </p:sp>
    </p:spTree>
    <p:extLst>
      <p:ext uri="{BB962C8B-B14F-4D97-AF65-F5344CB8AC3E}">
        <p14:creationId xmlns:p14="http://schemas.microsoft.com/office/powerpoint/2010/main" val="2311508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52351"/>
          </a:xfrm>
        </p:spPr>
        <p:txBody>
          <a:bodyPr>
            <a:normAutofit fontScale="90000"/>
          </a:bodyPr>
          <a:lstStyle/>
          <a:p>
            <a:r>
              <a:rPr lang="kk-KZ" dirty="0" smtClean="0">
                <a:solidFill>
                  <a:srgbClr val="002060"/>
                </a:solidFill>
                <a:effectLst/>
                <a:latin typeface="Times New Roman" panose="02020603050405020304" pitchFamily="18" charset="0"/>
                <a:ea typeface="Calibri" panose="020F0502020204030204" pitchFamily="34" charset="0"/>
              </a:rPr>
              <a:t>Мәтін мәнінің терең динамикасы  категориялық ұғымдарды анықтаумен тығыз байланысты қарастырылады. Мәтін мәнін ерекше бөлу, ең алдымен, оның мазмұнындағы бүтіндікті және берілетін ақпараттық мақсатты, осы ақпараттық мақсатты таңбалаудағы ішкі мәнді танудың ерекшеліктерін анықтау үшін маңызды. </a:t>
            </a:r>
            <a:endParaRPr lang="ru-RU" dirty="0">
              <a:solidFill>
                <a:srgbClr val="002060"/>
              </a:solidFill>
            </a:endParaRPr>
          </a:p>
        </p:txBody>
      </p:sp>
    </p:spTree>
    <p:extLst>
      <p:ext uri="{BB962C8B-B14F-4D97-AF65-F5344CB8AC3E}">
        <p14:creationId xmlns:p14="http://schemas.microsoft.com/office/powerpoint/2010/main" val="569475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dirty="0" smtClean="0">
                <a:solidFill>
                  <a:srgbClr val="002060"/>
                </a:solidFill>
                <a:latin typeface="Times New Roman" panose="02020603050405020304" pitchFamily="18" charset="0"/>
                <a:cs typeface="Times New Roman" panose="02020603050405020304" pitchFamily="18" charset="0"/>
              </a:rPr>
              <a:t>Мәтіннің </a:t>
            </a:r>
            <a:r>
              <a:rPr lang="kk-KZ" dirty="0">
                <a:solidFill>
                  <a:srgbClr val="002060"/>
                </a:solidFill>
                <a:latin typeface="Times New Roman" panose="02020603050405020304" pitchFamily="18" charset="0"/>
                <a:cs typeface="Times New Roman" panose="02020603050405020304" pitchFamily="18" charset="0"/>
              </a:rPr>
              <a:t>мазмұндық бүтіндігі мен бірлігі оның оқырманға немесе тыңдаушыға жеткізетін ақпаратымен байланысты. </a:t>
            </a:r>
            <a:r>
              <a:rPr lang="kk-KZ" dirty="0" smtClean="0">
                <a:solidFill>
                  <a:srgbClr val="002060"/>
                </a:solidFill>
                <a:latin typeface="Times New Roman" panose="02020603050405020304" pitchFamily="18" charset="0"/>
                <a:cs typeface="Times New Roman" panose="02020603050405020304" pitchFamily="18" charset="0"/>
              </a:rPr>
              <a:t/>
            </a:r>
            <a:br>
              <a:rPr lang="kk-KZ" dirty="0" smtClean="0">
                <a:solidFill>
                  <a:srgbClr val="002060"/>
                </a:solidFill>
                <a:latin typeface="Times New Roman" panose="02020603050405020304" pitchFamily="18" charset="0"/>
                <a:cs typeface="Times New Roman" panose="02020603050405020304" pitchFamily="18" charset="0"/>
              </a:rPr>
            </a:br>
            <a:r>
              <a:rPr lang="kk-KZ" dirty="0">
                <a:solidFill>
                  <a:srgbClr val="002060"/>
                </a:solidFill>
                <a:latin typeface="Times New Roman" panose="02020603050405020304" pitchFamily="18" charset="0"/>
                <a:cs typeface="Times New Roman" panose="02020603050405020304" pitchFamily="18" charset="0"/>
              </a:rPr>
              <a:t/>
            </a:r>
            <a:br>
              <a:rPr lang="kk-KZ" dirty="0">
                <a:solidFill>
                  <a:srgbClr val="002060"/>
                </a:solidFill>
                <a:latin typeface="Times New Roman" panose="02020603050405020304" pitchFamily="18" charset="0"/>
                <a:cs typeface="Times New Roman" panose="02020603050405020304" pitchFamily="18" charset="0"/>
              </a:rPr>
            </a:br>
            <a:r>
              <a:rPr lang="kk-KZ" dirty="0" smtClean="0">
                <a:solidFill>
                  <a:srgbClr val="002060"/>
                </a:solidFill>
                <a:latin typeface="Times New Roman" panose="02020603050405020304" pitchFamily="18" charset="0"/>
                <a:cs typeface="Times New Roman" panose="02020603050405020304" pitchFamily="18" charset="0"/>
              </a:rPr>
              <a:t>Бұл </a:t>
            </a:r>
            <a:r>
              <a:rPr lang="kk-KZ" dirty="0">
                <a:solidFill>
                  <a:srgbClr val="002060"/>
                </a:solidFill>
                <a:latin typeface="Times New Roman" panose="02020603050405020304" pitchFamily="18" charset="0"/>
                <a:cs typeface="Times New Roman" panose="02020603050405020304" pitchFamily="18" charset="0"/>
              </a:rPr>
              <a:t>ақпарат мәтіннің өн бойындағы мекеншақта болатын әртүрлі компоненттерді қамтиды. Мәтін арқылы берілетін ақпараттық бүтіндік оның ішкі мәні болады. </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556331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126</Words>
  <Application>Microsoft Office PowerPoint</Application>
  <PresentationFormat>Широкоэкранный</PresentationFormat>
  <Paragraphs>21</Paragraphs>
  <Slides>20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20</vt:i4>
      </vt:variant>
    </vt:vector>
  </HeadingPairs>
  <TitlesOfParts>
    <vt:vector size="25" baseType="lpstr">
      <vt:lpstr>Arial</vt:lpstr>
      <vt:lpstr>Calibri</vt:lpstr>
      <vt:lpstr>Calibri Light</vt:lpstr>
      <vt:lpstr>Times New Roman</vt:lpstr>
      <vt:lpstr>Тема Office</vt:lpstr>
      <vt:lpstr>4-дәріс    Мәтіндегі бүтіндік пен мақсаттылық                            профессор Анар Бекмырзақызы Салқынбай </vt:lpstr>
      <vt:lpstr>       Лингвистикалық сөздіктерде мәтінге мынадай анықтамалар берілген:  «Мәтін - тілдік таңбалардың мағыналық және тұлғалық байланыстығы негізінде түзілген ізбе-ізділігі».  «Мәтін - латынша «textus» байланысу, қосылу, тұтасып кету. Басты қасиеті тұтасым жэне байласым болып саналатын мағыналык байланыстармен біріккен таңба бірліктерінің тізбегі». </vt:lpstr>
      <vt:lpstr>         «Тіл білімі» сөздігінде: 1. Тілдің өмір сүруінің феноменологиялық алғашқы тәсілі (З.Шмидт);  2. Жүйеленген, тұтасқан, тиянақталған және мағыналық жақтан өзара байланысқан сөйлемдердің тізбегі;  3. Коммуникацияға қатысушыға тән сөйлемелік (высказывание) бірізділігі.  4. Ауызша немесе жазбаша сөйлеу туындылары</vt:lpstr>
      <vt:lpstr>   «Текст, если рассматривать его в системе обобщенных функциональных категорий, квалифицируется как высшая коммуникативная единица. Это целостная единица, состоящая из коммуникативно-функциональных элементов, организованных в систему для осуществления коммуникативного намерения автора текста соответственно речевой ситуации» (Валгина Н.С.)  Семантикалық-құрылымдық деңгейдегі мәтін бірліктері - айтылым, фраза аралық бірліктер (Валгина) (Әңгімелеу, сипаттау, пайымдау)    </vt:lpstr>
      <vt:lpstr>Мәтін бүтіндігі:   - ФУНКЦИОНАЛДЫҚ   - МАЗМҰНДЫҚ - ҚҰРЫЛЫМДЫҚ сипатымен анықталады.        </vt:lpstr>
      <vt:lpstr>«Мақсатым тіл ұстартып, өнер шашпақ» деп дана Абай айтқандай, тыңдаушы немесе оқырман оқыған шығармасынан, талаптанады, өмірінің мәніне айналдырады. Бұл эстетикалық тағылым алып, адами идеалдарға ұмтылатын, бірден бола салатын құбылыс емес шығар, дей тұрғанмен, өмірінің мәнін, дүниенің сырын іздеп адам жаны білуге құмартқанда, санасына тамшыдай тамып әсер етіп, тіршілік болмысының әр қилы сыры мен  сымбатын айқындай жеткізетін, тәрбиелейтін адами құрал . </vt:lpstr>
      <vt:lpstr>         Көркем шығармадағы уақыт пен кеңістіктің біріккен, бүтін қалпын танытатын МЕКЕНШАҚ ұғымы негізінде БҮТІНДІК танылады.   М. Бахтиннің көрсеткеніндей, мұнда уақыт тереңдей, бүтінделе түсіп, көркемдік тұрғыдан нақтыланады да, кеңістік уақыт қозғалысымен бірге жымдасып, шығармадағы сюжеттік желіге, ондағы тарихи оқиғаларға кірігіп, үндеседі.</vt:lpstr>
      <vt:lpstr>Мәтін мәнінің терең динамикасы  категориялық ұғымдарды анықтаумен тығыз байланысты қарастырылады. Мәтін мәнін ерекше бөлу, ең алдымен, оның мазмұнындағы бүтіндікті және берілетін ақпараттық мақсатты, осы ақпараттық мақсатты таңбалаудағы ішкі мәнді танудың ерекшеліктерін анықтау үшін маңызды. </vt:lpstr>
      <vt:lpstr>       Мәтіннің мазмұндық бүтіндігі мен бірлігі оның оқырманға немесе тыңдаушыға жеткізетін ақпаратымен байланысты.   Бұл ақпарат мәтіннің өн бойындағы мекеншақта болатын әртүрлі компоненттерді қамтиды. Мәтін арқылы берілетін ақпараттық бүтіндік оның ішкі мәні болады. </vt:lpstr>
      <vt:lpstr>       Мәтін бүтіндігі тәсілі мәтіннің ішкі құрылымдық-мәндік бүтіндігін анықтаумен байланысты.  Мәтін бүтіндігі тәсілі мәтінді нәтижелі бірлік және шығармашылық қызметтің нәтижесі, аяқталған бүтін нысан ретінде қарастырады.</vt:lpstr>
      <vt:lpstr>       Лебіздік бірлік ретіндегі мәтіннің басты ерекшелігі де – бүтіндігі.   Демек, оның негізгі ерекшелігінен – бүтіндігінен айырып, логикалық құрылымына нұқсан келтіріп, құрылымдық-семантикалық параметрлерін өзгертіп, жарымжан мәтінді оқырманға, әсіресе, оқушыға ұсыну - қателік.  </vt:lpstr>
      <vt:lpstr>         Мәтіндегі мән мен мағынаны түсіну үшін мынадай прагматикалық жағдаяттар есте болуы керек:  • мәтіннің толықтығы мен бүтіндігінің сақталуы;  • мәтін ішіндегі сөздердің мағыналық құрылымының түсініктілігі;  • контекстік мағынаның анықталуы және тілдік тұлғаның қолданысындағы сөз мағынасының ерекше мәнінің зерделенуі;  • қолданыстағы сөздің оқушы (оқырман) түсінігі арқылы қабылдану деңгейі.  </vt:lpstr>
      <vt:lpstr>  Бүтіндік мәтіндегі ішкі гармонияны құрайды.     </vt:lpstr>
      <vt:lpstr> Білімдіден шыққан сөз Талаптыға болсын кез. Нұрын, сырын көруге Көкірегінде болсын көз.   Жүрегі - айна, көңілі - ояу, Сөз тыңдамас ол баяу. Өз өнері тұр таяу, Ұқпасын ба сөзді тез?!  </vt:lpstr>
      <vt:lpstr>       Көркем әдебиет тілі өзінің логикалық, тілдік, көркемдік, танымдық, эстетикалық жағынан әлеуметтік топқа бөлінбейді.  Ол сол тілді түсінетін, сол тілде сөйлейтін кез келген адамға ортақ тілде сөйлейді, бірдей ақпарат береді, бірақ өзі әртүрлі түсініледі. </vt:lpstr>
      <vt:lpstr>        Авторлық интенция ортақ болғанымен, оның түсінігі, қабылдануы бірдей емес. Әртүрлі әлеуметтік топтардың сөйлеу тілі әртүрлі болғанындай, олардың қабылдауы да әр алуан. Сөз біреу, жазушы біреу, жазылған шығарма біреу, ал оның қабылдануы, түсінілуі әркімнің патша көңілінің түкпірінде жатқан таныммен, дәстүрмен сіңген ділмен, дінмен, білімімен, білігімен байланысты.</vt:lpstr>
      <vt:lpstr> Тіл - ұлттық құндылық болғанда, лебіз - әлеуметтік-идеологиялық нақтылық</vt:lpstr>
      <vt:lpstr>      Әр шығарма жеке алғанда бір бүтін, жалпы алғанда барлығы бір негізгі семантикалық үлгіде қызмет етіп, бір идея төңірегінде сыр айтады. Тіпті өз уақытындағы белгілі жағдайға байланысты нақты әрекет пен өмірде болған кісіге қатысты шыққан өлеңнің өзінде осы семантикалық үлгі сақталып, бүтіндіктен ажырамайды. </vt:lpstr>
      <vt:lpstr>        Пайдаланатын әдебиет:   Валгина Н.С.  Теория текста. М.: Логос, 2003.  Липгарт А.А. Основы лингвопоэтики. – КомКнига, 2007. – 275 с. Гадамер Г. Г. Философия и поэзия // Гадамер Г. Г. Актуальность прекрасного. - М.: Искусство, 1991. Грайс Т. П. Логика и речевое общение // Новое в зарубежной лингвистике. Вып. XVI. Лингвистическая прагматика. - М.: Прогресс, 1985. Григорьев В. П. Поэтика слова. - М., 1979. </vt:lpstr>
      <vt:lpstr>НАЗАР ҚОЙЫП ТЫҢДАҒАНДАРЫҢЫЗҒА РАҚЫМЕТ!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4-дәріс  Мәтіндегі бүтіндік пен мақсаттылық                            профессор Анар Бекмырзақызы Салқынбай </dc:title>
  <dc:creator>Anar Salkinbay</dc:creator>
  <cp:lastModifiedBy>Anar Salkinbay</cp:lastModifiedBy>
  <cp:revision>15</cp:revision>
  <dcterms:created xsi:type="dcterms:W3CDTF">2020-10-05T03:57:44Z</dcterms:created>
  <dcterms:modified xsi:type="dcterms:W3CDTF">2020-10-05T08:47:21Z</dcterms:modified>
</cp:coreProperties>
</file>